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85" r:id="rId5"/>
    <p:sldId id="258" r:id="rId6"/>
    <p:sldId id="259" r:id="rId7"/>
    <p:sldId id="260" r:id="rId8"/>
    <p:sldId id="261" r:id="rId9"/>
    <p:sldId id="287" r:id="rId10"/>
    <p:sldId id="288" r:id="rId11"/>
    <p:sldId id="289" r:id="rId12"/>
    <p:sldId id="290" r:id="rId13"/>
    <p:sldId id="291" r:id="rId14"/>
    <p:sldId id="292" r:id="rId15"/>
    <p:sldId id="293" r:id="rId16"/>
    <p:sldId id="294" r:id="rId17"/>
    <p:sldId id="295" r:id="rId18"/>
    <p:sldId id="277" r:id="rId19"/>
    <p:sldId id="282" r:id="rId20"/>
    <p:sldId id="278" r:id="rId2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A15A2DA-30C4-474F-B3F7-0696777DE00A}">
          <p14:sldIdLst>
            <p14:sldId id="285"/>
            <p14:sldId id="258"/>
            <p14:sldId id="259"/>
            <p14:sldId id="260"/>
            <p14:sldId id="261"/>
            <p14:sldId id="287"/>
            <p14:sldId id="288"/>
            <p14:sldId id="289"/>
            <p14:sldId id="290"/>
            <p14:sldId id="291"/>
            <p14:sldId id="292"/>
            <p14:sldId id="293"/>
            <p14:sldId id="294"/>
            <p14:sldId id="295"/>
            <p14:sldId id="277"/>
            <p14:sldId id="282"/>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6E7"/>
    <a:srgbClr val="8D6347"/>
    <a:srgbClr val="FFFFFF"/>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en-US" smtClean="0"/>
              <a:t>5/24/2019</a:t>
            </a:fld>
            <a:endParaRPr lang="en-US" dirty="0"/>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en-US" smtClean="0"/>
              <a:t>‹#›</a:t>
            </a:fld>
            <a:endParaRPr lang="en-US" dirty="0"/>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en-US" noProof="0" smtClean="0"/>
              <a:t>5/24/2019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en-US" noProof="0" smtClean="0"/>
              <a:t>‹#›</a:t>
            </a:fld>
            <a:endParaRPr lang="en-US" noProof="0"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a:t>
            </a:fld>
            <a:endParaRPr lang="en-US"/>
          </a:p>
        </p:txBody>
      </p:sp>
    </p:spTree>
    <p:extLst>
      <p:ext uri="{BB962C8B-B14F-4D97-AF65-F5344CB8AC3E}">
        <p14:creationId xmlns:p14="http://schemas.microsoft.com/office/powerpoint/2010/main" val="23861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2</a:t>
            </a:fld>
            <a:endParaRPr lang="en-US" noProof="0" dirty="0"/>
          </a:p>
        </p:txBody>
      </p:sp>
    </p:spTree>
    <p:extLst>
      <p:ext uri="{BB962C8B-B14F-4D97-AF65-F5344CB8AC3E}">
        <p14:creationId xmlns:p14="http://schemas.microsoft.com/office/powerpoint/2010/main" val="271304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3</a:t>
            </a:fld>
            <a:endParaRPr lang="en-US" noProof="0" dirty="0"/>
          </a:p>
        </p:txBody>
      </p:sp>
    </p:spTree>
    <p:extLst>
      <p:ext uri="{BB962C8B-B14F-4D97-AF65-F5344CB8AC3E}">
        <p14:creationId xmlns:p14="http://schemas.microsoft.com/office/powerpoint/2010/main" val="626266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4</a:t>
            </a:fld>
            <a:endParaRPr lang="en-US" noProof="0" dirty="0"/>
          </a:p>
        </p:txBody>
      </p:sp>
    </p:spTree>
    <p:extLst>
      <p:ext uri="{BB962C8B-B14F-4D97-AF65-F5344CB8AC3E}">
        <p14:creationId xmlns:p14="http://schemas.microsoft.com/office/powerpoint/2010/main" val="190244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5</a:t>
            </a:fld>
            <a:endParaRPr lang="en-US" noProof="0" dirty="0"/>
          </a:p>
        </p:txBody>
      </p:sp>
    </p:spTree>
    <p:extLst>
      <p:ext uri="{BB962C8B-B14F-4D97-AF65-F5344CB8AC3E}">
        <p14:creationId xmlns:p14="http://schemas.microsoft.com/office/powerpoint/2010/main" val="3448872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15</a:t>
            </a:fld>
            <a:endParaRPr lang="en-US" noProof="0" dirty="0"/>
          </a:p>
        </p:txBody>
      </p:sp>
    </p:spTree>
    <p:extLst>
      <p:ext uri="{BB962C8B-B14F-4D97-AF65-F5344CB8AC3E}">
        <p14:creationId xmlns:p14="http://schemas.microsoft.com/office/powerpoint/2010/main" val="292261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16</a:t>
            </a:fld>
            <a:endParaRPr lang="en-US" noProof="0" dirty="0"/>
          </a:p>
        </p:txBody>
      </p:sp>
    </p:spTree>
    <p:extLst>
      <p:ext uri="{BB962C8B-B14F-4D97-AF65-F5344CB8AC3E}">
        <p14:creationId xmlns:p14="http://schemas.microsoft.com/office/powerpoint/2010/main" val="1899861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17</a:t>
            </a:fld>
            <a:endParaRPr lang="en-US" noProof="0" dirty="0"/>
          </a:p>
        </p:txBody>
      </p:sp>
    </p:spTree>
    <p:extLst>
      <p:ext uri="{BB962C8B-B14F-4D97-AF65-F5344CB8AC3E}">
        <p14:creationId xmlns:p14="http://schemas.microsoft.com/office/powerpoint/2010/main" val="2361866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30.svg"/><Relationship Id="rId4"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5/24/2019</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xmlns=""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5/24/2019</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smtClean="0"/>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smtClean="0"/>
              <a:t>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5/24/2019</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smtClean="0"/>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smtClean="0"/>
              <a:t>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smtClean="0"/>
              <a:t>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smtClean="0"/>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smtClean="0"/>
              <a:t>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smtClean="0"/>
              <a:t>Click icon to add picture</a:t>
            </a:r>
            <a:endParaRPr lang="en-US" noProof="0"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xmlns=""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smtClean="0"/>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smtClean="0"/>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smtClean="0"/>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smtClean="0"/>
              <a:t>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smtClean="0"/>
              <a:t>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smtClean="0"/>
              <a:t>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smtClean="0"/>
              <a:t>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smtClean="0"/>
              <a:t>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smtClean="0"/>
              <a:t>Click icon to add picture</a:t>
            </a:r>
            <a:endParaRPr lang="en-US" noProof="0"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smtClean="0"/>
              <a:t>Click icon to add picture</a:t>
            </a:r>
            <a:endParaRPr lang="en-US" noProof="0" dirty="0"/>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smtClean="0"/>
              <a:t>Click icon to add picture</a:t>
            </a:r>
            <a:endParaRPr lang="en-US" noProof="0" dirty="0"/>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smtClean="0"/>
              <a:t>Click icon to add picture</a:t>
            </a:r>
            <a:endParaRPr lang="en-US" noProof="0"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xmlns=""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smtClean="0"/>
              <a:t>Click icon to add picture</a:t>
            </a:r>
            <a:endParaRPr lang="en-US" noProof="0"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en-US" noProof="0" smtClean="0"/>
              <a:t>5/24/2019</a:t>
            </a:fld>
            <a:endParaRPr lang="en-US" noProof="0"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smtClean="0"/>
              <a:t>Click icon to add chart</a:t>
            </a:r>
            <a:endParaRPr lang="en-US" noProof="0" dirty="0"/>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smtClean="0"/>
              <a:t>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xmlns=""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smtClean="0"/>
              <a:t>Click icon to add picture</a:t>
            </a:r>
            <a:endParaRPr lang="en-US" noProof="0"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5/24/2019</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smtClean="0"/>
              <a:t>Click icon to add picture</a:t>
            </a:r>
            <a:endParaRPr lang="en-US" noProof="0"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smtClean="0"/>
              <a:t>Click icon to add picture</a:t>
            </a:r>
            <a:endParaRPr lang="en-US" noProof="0" dirty="0"/>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xmlns=""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smtClean="0"/>
              <a:t>Click icon to add picture</a:t>
            </a:r>
            <a:endParaRPr lang="en-US" noProof="0"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xmlns=""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smtClean="0"/>
              <a:t>Click icon to add picture</a:t>
            </a:r>
            <a:endParaRPr lang="en-US" noProof="0"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5/24/2019</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5/24/2019</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smtClean="0"/>
              <a:t>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en-US" noProof="0" smtClean="0"/>
              <a:t>5/24/2019</a:t>
            </a:fld>
            <a:endParaRPr lang="en-US" noProof="0" dirty="0"/>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smtClean="0"/>
              <a:t>Click to edit Master title style</a:t>
            </a:r>
            <a:endParaRPr lang="en-US" noProof="0"/>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smtClean="0"/>
              <a:t>Click to edit Master title style</a:t>
            </a:r>
            <a:endParaRPr lang="en-US" noProof="0"/>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4" name="Text Placeholder 3">
            <a:extLst>
              <a:ext uri="{FF2B5EF4-FFF2-40B4-BE49-F238E27FC236}">
                <a16:creationId xmlns:a16="http://schemas.microsoft.com/office/drawing/2014/main"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smtClean="0"/>
              <a:t>Edit Master text styles</a:t>
            </a:r>
          </a:p>
        </p:txBody>
      </p:sp>
    </p:spTree>
    <p:extLst>
      <p:ext uri="{BB962C8B-B14F-4D97-AF65-F5344CB8AC3E}">
        <p14:creationId xmlns:p14="http://schemas.microsoft.com/office/powerpoint/2010/main" val="906081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en-US" noProof="0" smtClean="0"/>
              <a:t>5/24/2019</a:t>
            </a:fld>
            <a:endParaRPr lang="en-US" noProof="0" dirty="0"/>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sp>
        <p:nvSpPr>
          <p:cNvPr id="9" name="Rectangle 8" descr="Young man drinking coffee">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smtClean="0"/>
              <a:t>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10" name="Rectangle 9" descr="Young smiling woman with mobile phone">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descr="Brush stroke spot">
            <a:extLst>
              <a:ext uri="{FF2B5EF4-FFF2-40B4-BE49-F238E27FC236}">
                <a16:creationId xmlns:a16="http://schemas.microsoft.com/office/drawing/2014/main" id="{9867BBE4-E529-4F6E-BECB-86D66409ED65}"/>
              </a:ext>
            </a:extLst>
          </p:cNvPr>
          <p:cNvSpPr/>
          <p:nvPr userDrawn="1"/>
        </p:nvSpPr>
        <p:spPr>
          <a:xfrm>
            <a:off x="6205330" y="3958942"/>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5/24/2019</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7" name="Rectangle 6" descr="Brush stroke spot">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Picture Placeholder 81" descr="Glass icon">
            <a:extLst>
              <a:ext uri="{FF2B5EF4-FFF2-40B4-BE49-F238E27FC236}">
                <a16:creationId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24" name="Oval 23">
            <a:extLst>
              <a:ext uri="{FF2B5EF4-FFF2-40B4-BE49-F238E27FC236}">
                <a16:creationId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6513230" y="2758916"/>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5" name="Picture Placeholder 81" descr="Glass icon">
            <a:extLst>
              <a:ext uri="{FF2B5EF4-FFF2-40B4-BE49-F238E27FC236}">
                <a16:creationId xmlns:a16="http://schemas.microsoft.com/office/drawing/2014/main" id="{B3682957-0496-44A8-9D25-2C8CF6C44DA8}"/>
              </a:ext>
            </a:extLst>
          </p:cNvPr>
          <p:cNvSpPr>
            <a:spLocks noGrp="1"/>
          </p:cNvSpPr>
          <p:nvPr>
            <p:ph type="pic" sz="quarter" idx="47"/>
          </p:nvPr>
        </p:nvSpPr>
        <p:spPr>
          <a:xfrm>
            <a:off x="6513230" y="4259099"/>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6" name="Oval 35">
            <a:extLst>
              <a:ext uri="{FF2B5EF4-FFF2-40B4-BE49-F238E27FC236}">
                <a16:creationId xmlns:a16="http://schemas.microsoft.com/office/drawing/2014/main" id="{D41006D2-6E2A-4E2D-BFDD-0F4690FFAF18}"/>
              </a:ext>
            </a:extLst>
          </p:cNvPr>
          <p:cNvSpPr/>
          <p:nvPr userDrawn="1"/>
        </p:nvSpPr>
        <p:spPr>
          <a:xfrm>
            <a:off x="6453830"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smtClean="0"/>
              <a:t>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smtClean="0"/>
              <a:t>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smtClean="0"/>
              <a:t>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smtClean="0"/>
              <a:t>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xmlns=""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xmlns=""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smtClean="0"/>
              <a:t>Click icon to add picture</a:t>
            </a: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5/24/2019</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noProof="0" smtClean="0"/>
              <a:t>Click icon to add picture</a:t>
            </a: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smtClean="0"/>
              <a:t>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smtClean="0"/>
              <a:t>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5/24/2019</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smtClean="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smtClean="0"/>
              <a:t>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smtClean="0"/>
              <a:t>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5/24/2019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smtClean="0"/>
              <a:t>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smtClean="0"/>
              <a:t>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smtClean="0"/>
              <a:t>Click icon to add picture</a:t>
            </a:r>
            <a:endParaRPr lang="en-US" noProof="0"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en-US" noProof="0" smtClean="0"/>
              <a:pPr/>
              <a:t>5/24/2019</a:t>
            </a:fld>
            <a:endParaRPr lang="en-US" noProof="0"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en-US" noProof="0" smtClean="0"/>
              <a:pPr/>
              <a:t>‹#›</a:t>
            </a:fld>
            <a:endParaRPr lang="en-US" noProof="0"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87" r:id="rId35"/>
    <p:sldLayoutId id="2147483655" r:id="rId3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ctrTitle"/>
          </p:nvPr>
        </p:nvSpPr>
        <p:spPr>
          <a:xfrm>
            <a:off x="111530" y="3605930"/>
            <a:ext cx="6238970" cy="1967770"/>
          </a:xfrm>
        </p:spPr>
        <p:txBody>
          <a:bodyPr>
            <a:normAutofit/>
          </a:bodyPr>
          <a:lstStyle/>
          <a:p>
            <a:r>
              <a:rPr lang="en-US" dirty="0" smtClean="0"/>
              <a:t>New Restaurant in New York City</a:t>
            </a:r>
            <a:endParaRPr lang="ru-RU" sz="5500" dirty="0"/>
          </a:p>
        </p:txBody>
      </p:sp>
      <p:sp>
        <p:nvSpPr>
          <p:cNvPr id="3" name="Subtitle 2">
            <a:extLst>
              <a:ext uri="{FF2B5EF4-FFF2-40B4-BE49-F238E27FC236}">
                <a16:creationId xmlns:a16="http://schemas.microsoft.com/office/drawing/2014/main" id="{612F902E-562E-4C59-9195-659D40C6A995}"/>
              </a:ext>
            </a:extLst>
          </p:cNvPr>
          <p:cNvSpPr>
            <a:spLocks noGrp="1"/>
          </p:cNvSpPr>
          <p:nvPr>
            <p:ph type="subTitle" idx="1"/>
          </p:nvPr>
        </p:nvSpPr>
        <p:spPr>
          <a:xfrm>
            <a:off x="268285" y="5573700"/>
            <a:ext cx="6238970" cy="505934"/>
          </a:xfrm>
        </p:spPr>
        <p:txBody>
          <a:bodyPr/>
          <a:lstStyle/>
          <a:p>
            <a:r>
              <a:rPr lang="en-US" dirty="0" smtClean="0"/>
              <a:t>The Battle of Neighbourhood</a:t>
            </a:r>
            <a:endParaRPr lang="ru-RU" dirty="0"/>
          </a:p>
        </p:txBody>
      </p:sp>
    </p:spTree>
    <p:extLst>
      <p:ext uri="{BB962C8B-B14F-4D97-AF65-F5344CB8AC3E}">
        <p14:creationId xmlns:p14="http://schemas.microsoft.com/office/powerpoint/2010/main" val="245749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Neighbourhood and Venue</a:t>
            </a:r>
            <a:endParaRPr lang="en-IN" dirty="0"/>
          </a:p>
        </p:txBody>
      </p:sp>
      <p:sp>
        <p:nvSpPr>
          <p:cNvPr id="3" name="Slide Number Placeholder 2"/>
          <p:cNvSpPr>
            <a:spLocks noGrp="1"/>
          </p:cNvSpPr>
          <p:nvPr>
            <p:ph type="sldNum" sz="quarter" idx="12"/>
          </p:nvPr>
        </p:nvSpPr>
        <p:spPr/>
        <p:txBody>
          <a:bodyPr/>
          <a:lstStyle/>
          <a:p>
            <a:fld id="{F470E458-E7C2-4395-B75D-476A174CEE45}" type="slidenum">
              <a:rPr lang="en-US" noProof="0" smtClean="0"/>
              <a:t>10</a:t>
            </a:fld>
            <a:endParaRPr lang="en-US" noProof="0" dirty="0"/>
          </a:p>
        </p:txBody>
      </p:sp>
      <p:sp>
        <p:nvSpPr>
          <p:cNvPr id="4" name="Picture Placeholder 3"/>
          <p:cNvSpPr>
            <a:spLocks noGrp="1"/>
          </p:cNvSpPr>
          <p:nvPr>
            <p:ph type="pic" sz="quarter" idx="24"/>
          </p:nvPr>
        </p:nvSpPr>
        <p:spPr/>
      </p:sp>
      <p:sp>
        <p:nvSpPr>
          <p:cNvPr id="5" name="Picture Placeholder 4"/>
          <p:cNvSpPr>
            <a:spLocks noGrp="1"/>
          </p:cNvSpPr>
          <p:nvPr>
            <p:ph type="pic" sz="quarter" idx="45"/>
          </p:nvPr>
        </p:nvSpPr>
        <p:spPr/>
      </p:sp>
      <p:sp>
        <p:nvSpPr>
          <p:cNvPr id="9" name="Text Placeholder 8"/>
          <p:cNvSpPr>
            <a:spLocks noGrp="1"/>
          </p:cNvSpPr>
          <p:nvPr>
            <p:ph type="body" sz="quarter" idx="48"/>
          </p:nvPr>
        </p:nvSpPr>
        <p:spPr/>
        <p:txBody>
          <a:bodyPr/>
          <a:lstStyle/>
          <a:p>
            <a:endParaRPr lang="en-IN" dirty="0"/>
          </a:p>
        </p:txBody>
      </p:sp>
      <p:sp>
        <p:nvSpPr>
          <p:cNvPr id="10" name="Text Placeholder 9"/>
          <p:cNvSpPr>
            <a:spLocks noGrp="1"/>
          </p:cNvSpPr>
          <p:nvPr>
            <p:ph type="body" sz="quarter" idx="49"/>
          </p:nvPr>
        </p:nvSpPr>
        <p:spPr>
          <a:xfrm>
            <a:off x="1630819" y="1825073"/>
            <a:ext cx="3775075" cy="343264"/>
          </a:xfrm>
        </p:spPr>
        <p:txBody>
          <a:bodyPr/>
          <a:lstStyle/>
          <a:p>
            <a:r>
              <a:rPr lang="en-IN" dirty="0" smtClean="0"/>
              <a:t>Brooklyn &amp; Manhattan</a:t>
            </a:r>
          </a:p>
          <a:p>
            <a:r>
              <a:rPr lang="en-IN" dirty="0" smtClean="0"/>
              <a:t>Neighbourhood Map</a:t>
            </a:r>
            <a:endParaRPr lang="en-IN" dirty="0"/>
          </a:p>
        </p:txBody>
      </p:sp>
      <p:sp>
        <p:nvSpPr>
          <p:cNvPr id="11" name="Text Placeholder 10"/>
          <p:cNvSpPr>
            <a:spLocks noGrp="1"/>
          </p:cNvSpPr>
          <p:nvPr>
            <p:ph type="body" sz="quarter" idx="50"/>
          </p:nvPr>
        </p:nvSpPr>
        <p:spPr/>
        <p:txBody>
          <a:bodyPr/>
          <a:lstStyle/>
          <a:p>
            <a:endParaRPr lang="en-IN"/>
          </a:p>
        </p:txBody>
      </p:sp>
      <p:sp>
        <p:nvSpPr>
          <p:cNvPr id="12" name="Text Placeholder 11"/>
          <p:cNvSpPr>
            <a:spLocks noGrp="1"/>
          </p:cNvSpPr>
          <p:nvPr>
            <p:ph type="body" sz="quarter" idx="51"/>
          </p:nvPr>
        </p:nvSpPr>
        <p:spPr/>
        <p:txBody>
          <a:bodyPr/>
          <a:lstStyle/>
          <a:p>
            <a:endParaRPr lang="en-IN"/>
          </a:p>
        </p:txBody>
      </p:sp>
      <p:sp>
        <p:nvSpPr>
          <p:cNvPr id="14" name="Text Placeholder 13"/>
          <p:cNvSpPr>
            <a:spLocks noGrp="1"/>
          </p:cNvSpPr>
          <p:nvPr>
            <p:ph type="body" sz="quarter" idx="53"/>
          </p:nvPr>
        </p:nvSpPr>
        <p:spPr>
          <a:xfrm>
            <a:off x="7070605" y="1825073"/>
            <a:ext cx="3775075" cy="343264"/>
          </a:xfrm>
        </p:spPr>
        <p:txBody>
          <a:bodyPr/>
          <a:lstStyle/>
          <a:p>
            <a:r>
              <a:rPr lang="en-IN" dirty="0"/>
              <a:t>Brooklyn &amp; Manhattan</a:t>
            </a:r>
          </a:p>
          <a:p>
            <a:r>
              <a:rPr lang="en-IN" dirty="0" smtClean="0"/>
              <a:t>Venue </a:t>
            </a:r>
            <a:r>
              <a:rPr lang="en-IN" dirty="0"/>
              <a:t>Map</a:t>
            </a:r>
            <a:endParaRPr lang="en-IN" dirty="0"/>
          </a:p>
        </p:txBody>
      </p:sp>
      <p:pic>
        <p:nvPicPr>
          <p:cNvPr id="19" name="Picture 18"/>
          <p:cNvPicPr/>
          <p:nvPr/>
        </p:nvPicPr>
        <p:blipFill>
          <a:blip r:embed="rId2"/>
          <a:stretch>
            <a:fillRect/>
          </a:stretch>
        </p:blipFill>
        <p:spPr>
          <a:xfrm>
            <a:off x="838206" y="2663661"/>
            <a:ext cx="4629150" cy="3190875"/>
          </a:xfrm>
          <a:prstGeom prst="rect">
            <a:avLst/>
          </a:prstGeom>
        </p:spPr>
      </p:pic>
      <p:pic>
        <p:nvPicPr>
          <p:cNvPr id="20" name="Picture 19"/>
          <p:cNvPicPr/>
          <p:nvPr/>
        </p:nvPicPr>
        <p:blipFill>
          <a:blip r:embed="rId3"/>
          <a:stretch>
            <a:fillRect/>
          </a:stretch>
        </p:blipFill>
        <p:spPr>
          <a:xfrm>
            <a:off x="6432782" y="2668169"/>
            <a:ext cx="4610100" cy="3186367"/>
          </a:xfrm>
          <a:prstGeom prst="rect">
            <a:avLst/>
          </a:prstGeom>
        </p:spPr>
      </p:pic>
    </p:spTree>
    <p:extLst>
      <p:ext uri="{BB962C8B-B14F-4D97-AF65-F5344CB8AC3E}">
        <p14:creationId xmlns:p14="http://schemas.microsoft.com/office/powerpoint/2010/main" val="217140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Neighbourhood and Venue</a:t>
            </a:r>
            <a:endParaRPr lang="en-IN" dirty="0"/>
          </a:p>
        </p:txBody>
      </p:sp>
      <p:sp>
        <p:nvSpPr>
          <p:cNvPr id="3" name="Slide Number Placeholder 2"/>
          <p:cNvSpPr>
            <a:spLocks noGrp="1"/>
          </p:cNvSpPr>
          <p:nvPr>
            <p:ph type="sldNum" sz="quarter" idx="12"/>
          </p:nvPr>
        </p:nvSpPr>
        <p:spPr/>
        <p:txBody>
          <a:bodyPr/>
          <a:lstStyle/>
          <a:p>
            <a:fld id="{F470E458-E7C2-4395-B75D-476A174CEE45}" type="slidenum">
              <a:rPr lang="en-US" noProof="0" smtClean="0"/>
              <a:t>11</a:t>
            </a:fld>
            <a:endParaRPr lang="en-US" noProof="0" dirty="0"/>
          </a:p>
        </p:txBody>
      </p:sp>
      <p:sp>
        <p:nvSpPr>
          <p:cNvPr id="4" name="Picture Placeholder 3"/>
          <p:cNvSpPr>
            <a:spLocks noGrp="1"/>
          </p:cNvSpPr>
          <p:nvPr>
            <p:ph type="pic" sz="quarter" idx="24"/>
          </p:nvPr>
        </p:nvSpPr>
        <p:spPr/>
      </p:sp>
      <p:sp>
        <p:nvSpPr>
          <p:cNvPr id="5" name="Picture Placeholder 4"/>
          <p:cNvSpPr>
            <a:spLocks noGrp="1"/>
          </p:cNvSpPr>
          <p:nvPr>
            <p:ph type="pic" sz="quarter" idx="45"/>
          </p:nvPr>
        </p:nvSpPr>
        <p:spPr/>
      </p:sp>
      <p:sp>
        <p:nvSpPr>
          <p:cNvPr id="9" name="Text Placeholder 8"/>
          <p:cNvSpPr>
            <a:spLocks noGrp="1"/>
          </p:cNvSpPr>
          <p:nvPr>
            <p:ph type="body" sz="quarter" idx="48"/>
          </p:nvPr>
        </p:nvSpPr>
        <p:spPr/>
        <p:txBody>
          <a:bodyPr/>
          <a:lstStyle/>
          <a:p>
            <a:endParaRPr lang="en-IN" dirty="0"/>
          </a:p>
        </p:txBody>
      </p:sp>
      <p:sp>
        <p:nvSpPr>
          <p:cNvPr id="10" name="Text Placeholder 9"/>
          <p:cNvSpPr>
            <a:spLocks noGrp="1"/>
          </p:cNvSpPr>
          <p:nvPr>
            <p:ph type="body" sz="quarter" idx="49"/>
          </p:nvPr>
        </p:nvSpPr>
        <p:spPr>
          <a:xfrm>
            <a:off x="1009659" y="1745929"/>
            <a:ext cx="4629150" cy="343264"/>
          </a:xfrm>
        </p:spPr>
        <p:txBody>
          <a:bodyPr/>
          <a:lstStyle/>
          <a:p>
            <a:r>
              <a:rPr lang="en-IN" dirty="0" smtClean="0"/>
              <a:t>Bronx, Queens, Staten Island</a:t>
            </a:r>
          </a:p>
          <a:p>
            <a:r>
              <a:rPr lang="en-IN" dirty="0" smtClean="0"/>
              <a:t>Neighbourhood Map</a:t>
            </a:r>
            <a:endParaRPr lang="en-IN" dirty="0"/>
          </a:p>
        </p:txBody>
      </p:sp>
      <p:sp>
        <p:nvSpPr>
          <p:cNvPr id="11" name="Text Placeholder 10"/>
          <p:cNvSpPr>
            <a:spLocks noGrp="1"/>
          </p:cNvSpPr>
          <p:nvPr>
            <p:ph type="body" sz="quarter" idx="50"/>
          </p:nvPr>
        </p:nvSpPr>
        <p:spPr/>
        <p:txBody>
          <a:bodyPr/>
          <a:lstStyle/>
          <a:p>
            <a:endParaRPr lang="en-IN"/>
          </a:p>
        </p:txBody>
      </p:sp>
      <p:sp>
        <p:nvSpPr>
          <p:cNvPr id="12" name="Text Placeholder 11"/>
          <p:cNvSpPr>
            <a:spLocks noGrp="1"/>
          </p:cNvSpPr>
          <p:nvPr>
            <p:ph type="body" sz="quarter" idx="51"/>
          </p:nvPr>
        </p:nvSpPr>
        <p:spPr/>
        <p:txBody>
          <a:bodyPr/>
          <a:lstStyle/>
          <a:p>
            <a:endParaRPr lang="en-IN"/>
          </a:p>
        </p:txBody>
      </p:sp>
      <p:sp>
        <p:nvSpPr>
          <p:cNvPr id="14" name="Text Placeholder 13"/>
          <p:cNvSpPr>
            <a:spLocks noGrp="1"/>
          </p:cNvSpPr>
          <p:nvPr>
            <p:ph type="body" sz="quarter" idx="53"/>
          </p:nvPr>
        </p:nvSpPr>
        <p:spPr>
          <a:xfrm>
            <a:off x="6432783" y="1745929"/>
            <a:ext cx="4921023" cy="343264"/>
          </a:xfrm>
        </p:spPr>
        <p:txBody>
          <a:bodyPr/>
          <a:lstStyle/>
          <a:p>
            <a:r>
              <a:rPr lang="en-IN" dirty="0"/>
              <a:t>Bronx, Queens, Staten Island</a:t>
            </a:r>
          </a:p>
          <a:p>
            <a:r>
              <a:rPr lang="en-IN" dirty="0" smtClean="0"/>
              <a:t>Venue </a:t>
            </a:r>
            <a:r>
              <a:rPr lang="en-IN" dirty="0"/>
              <a:t>Map</a:t>
            </a:r>
            <a:endParaRPr lang="en-IN" dirty="0"/>
          </a:p>
        </p:txBody>
      </p:sp>
      <p:pic>
        <p:nvPicPr>
          <p:cNvPr id="13" name="Picture 12"/>
          <p:cNvPicPr/>
          <p:nvPr/>
        </p:nvPicPr>
        <p:blipFill>
          <a:blip r:embed="rId2"/>
          <a:stretch>
            <a:fillRect/>
          </a:stretch>
        </p:blipFill>
        <p:spPr>
          <a:xfrm>
            <a:off x="930329" y="2687219"/>
            <a:ext cx="4708480" cy="3524250"/>
          </a:xfrm>
          <a:prstGeom prst="rect">
            <a:avLst/>
          </a:prstGeom>
        </p:spPr>
      </p:pic>
      <p:pic>
        <p:nvPicPr>
          <p:cNvPr id="15" name="Picture 14"/>
          <p:cNvPicPr/>
          <p:nvPr/>
        </p:nvPicPr>
        <p:blipFill>
          <a:blip r:embed="rId3"/>
          <a:stretch>
            <a:fillRect/>
          </a:stretch>
        </p:blipFill>
        <p:spPr>
          <a:xfrm>
            <a:off x="6285188" y="2687219"/>
            <a:ext cx="5124450" cy="3524250"/>
          </a:xfrm>
          <a:prstGeom prst="rect">
            <a:avLst/>
          </a:prstGeom>
        </p:spPr>
      </p:pic>
    </p:spTree>
    <p:extLst>
      <p:ext uri="{BB962C8B-B14F-4D97-AF65-F5344CB8AC3E}">
        <p14:creationId xmlns:p14="http://schemas.microsoft.com/office/powerpoint/2010/main" val="1013605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Farmer Market</a:t>
            </a:r>
            <a:endParaRPr lang="en-IN" dirty="0"/>
          </a:p>
        </p:txBody>
      </p:sp>
      <p:sp>
        <p:nvSpPr>
          <p:cNvPr id="3" name="Slide Number Placeholder 2"/>
          <p:cNvSpPr>
            <a:spLocks noGrp="1"/>
          </p:cNvSpPr>
          <p:nvPr>
            <p:ph type="sldNum" sz="quarter" idx="12"/>
          </p:nvPr>
        </p:nvSpPr>
        <p:spPr/>
        <p:txBody>
          <a:bodyPr/>
          <a:lstStyle/>
          <a:p>
            <a:fld id="{F470E458-E7C2-4395-B75D-476A174CEE45}" type="slidenum">
              <a:rPr lang="en-US" noProof="0" smtClean="0"/>
              <a:t>12</a:t>
            </a:fld>
            <a:endParaRPr lang="en-US" noProof="0" dirty="0"/>
          </a:p>
        </p:txBody>
      </p:sp>
      <p:sp>
        <p:nvSpPr>
          <p:cNvPr id="4" name="Picture Placeholder 3"/>
          <p:cNvSpPr>
            <a:spLocks noGrp="1"/>
          </p:cNvSpPr>
          <p:nvPr>
            <p:ph type="pic" sz="quarter" idx="24"/>
          </p:nvPr>
        </p:nvSpPr>
        <p:spPr/>
      </p:sp>
      <p:sp>
        <p:nvSpPr>
          <p:cNvPr id="5" name="Picture Placeholder 4"/>
          <p:cNvSpPr>
            <a:spLocks noGrp="1"/>
          </p:cNvSpPr>
          <p:nvPr>
            <p:ph type="pic" sz="quarter" idx="45"/>
          </p:nvPr>
        </p:nvSpPr>
        <p:spPr/>
      </p:sp>
      <p:sp>
        <p:nvSpPr>
          <p:cNvPr id="9" name="Text Placeholder 8"/>
          <p:cNvSpPr>
            <a:spLocks noGrp="1"/>
          </p:cNvSpPr>
          <p:nvPr>
            <p:ph type="body" sz="quarter" idx="48"/>
          </p:nvPr>
        </p:nvSpPr>
        <p:spPr/>
        <p:txBody>
          <a:bodyPr/>
          <a:lstStyle/>
          <a:p>
            <a:endParaRPr lang="en-IN" dirty="0"/>
          </a:p>
        </p:txBody>
      </p:sp>
      <p:sp>
        <p:nvSpPr>
          <p:cNvPr id="11" name="Text Placeholder 10"/>
          <p:cNvSpPr>
            <a:spLocks noGrp="1"/>
          </p:cNvSpPr>
          <p:nvPr>
            <p:ph type="body" sz="quarter" idx="50"/>
          </p:nvPr>
        </p:nvSpPr>
        <p:spPr/>
        <p:txBody>
          <a:bodyPr/>
          <a:lstStyle/>
          <a:p>
            <a:endParaRPr lang="en-IN"/>
          </a:p>
        </p:txBody>
      </p:sp>
      <p:sp>
        <p:nvSpPr>
          <p:cNvPr id="12" name="Text Placeholder 11"/>
          <p:cNvSpPr>
            <a:spLocks noGrp="1"/>
          </p:cNvSpPr>
          <p:nvPr>
            <p:ph type="body" sz="quarter" idx="51"/>
          </p:nvPr>
        </p:nvSpPr>
        <p:spPr/>
        <p:txBody>
          <a:bodyPr/>
          <a:lstStyle/>
          <a:p>
            <a:endParaRPr lang="en-IN"/>
          </a:p>
        </p:txBody>
      </p:sp>
      <p:sp>
        <p:nvSpPr>
          <p:cNvPr id="14" name="Text Placeholder 13"/>
          <p:cNvSpPr>
            <a:spLocks noGrp="1"/>
          </p:cNvSpPr>
          <p:nvPr>
            <p:ph type="body" sz="quarter" idx="53"/>
          </p:nvPr>
        </p:nvSpPr>
        <p:spPr>
          <a:xfrm>
            <a:off x="6432783" y="1745929"/>
            <a:ext cx="4921023" cy="343264"/>
          </a:xfrm>
        </p:spPr>
        <p:txBody>
          <a:bodyPr/>
          <a:lstStyle/>
          <a:p>
            <a:r>
              <a:rPr lang="en-IN" dirty="0"/>
              <a:t>Bronx, Queens, Staten Island</a:t>
            </a:r>
          </a:p>
          <a:p>
            <a:r>
              <a:rPr lang="en-IN" dirty="0" smtClean="0"/>
              <a:t>Venue </a:t>
            </a:r>
            <a:r>
              <a:rPr lang="en-IN" dirty="0"/>
              <a:t>Map</a:t>
            </a:r>
            <a:endParaRPr lang="en-IN" dirty="0"/>
          </a:p>
        </p:txBody>
      </p:sp>
      <p:pic>
        <p:nvPicPr>
          <p:cNvPr id="16" name="Picture 15"/>
          <p:cNvPicPr/>
          <p:nvPr/>
        </p:nvPicPr>
        <p:blipFill>
          <a:blip r:embed="rId2"/>
          <a:stretch>
            <a:fillRect/>
          </a:stretch>
        </p:blipFill>
        <p:spPr>
          <a:xfrm>
            <a:off x="838206" y="2485107"/>
            <a:ext cx="4857200" cy="3490894"/>
          </a:xfrm>
          <a:prstGeom prst="rect">
            <a:avLst/>
          </a:prstGeom>
        </p:spPr>
      </p:pic>
      <p:pic>
        <p:nvPicPr>
          <p:cNvPr id="17" name="Picture 16"/>
          <p:cNvPicPr/>
          <p:nvPr/>
        </p:nvPicPr>
        <p:blipFill>
          <a:blip r:embed="rId3"/>
          <a:stretch>
            <a:fillRect/>
          </a:stretch>
        </p:blipFill>
        <p:spPr>
          <a:xfrm>
            <a:off x="5897999" y="1679709"/>
            <a:ext cx="5990590" cy="4825166"/>
          </a:xfrm>
          <a:prstGeom prst="rect">
            <a:avLst/>
          </a:prstGeom>
        </p:spPr>
      </p:pic>
    </p:spTree>
    <p:extLst>
      <p:ext uri="{BB962C8B-B14F-4D97-AF65-F5344CB8AC3E}">
        <p14:creationId xmlns:p14="http://schemas.microsoft.com/office/powerpoint/2010/main" val="2375775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Clustering</a:t>
            </a:r>
            <a:endParaRPr lang="en-IN" dirty="0"/>
          </a:p>
        </p:txBody>
      </p:sp>
      <p:sp>
        <p:nvSpPr>
          <p:cNvPr id="3" name="Slide Number Placeholder 2"/>
          <p:cNvSpPr>
            <a:spLocks noGrp="1"/>
          </p:cNvSpPr>
          <p:nvPr>
            <p:ph type="sldNum" sz="quarter" idx="12"/>
          </p:nvPr>
        </p:nvSpPr>
        <p:spPr/>
        <p:txBody>
          <a:bodyPr/>
          <a:lstStyle/>
          <a:p>
            <a:fld id="{F470E458-E7C2-4395-B75D-476A174CEE45}" type="slidenum">
              <a:rPr lang="en-US" noProof="0" smtClean="0"/>
              <a:t>13</a:t>
            </a:fld>
            <a:endParaRPr lang="en-US" noProof="0" dirty="0"/>
          </a:p>
        </p:txBody>
      </p:sp>
      <p:sp>
        <p:nvSpPr>
          <p:cNvPr id="9" name="Text Placeholder 8"/>
          <p:cNvSpPr>
            <a:spLocks noGrp="1"/>
          </p:cNvSpPr>
          <p:nvPr>
            <p:ph type="body" sz="quarter" idx="48"/>
          </p:nvPr>
        </p:nvSpPr>
        <p:spPr>
          <a:xfrm>
            <a:off x="1630818" y="2691999"/>
            <a:ext cx="3775075" cy="835297"/>
          </a:xfrm>
        </p:spPr>
        <p:txBody>
          <a:bodyPr/>
          <a:lstStyle/>
          <a:p>
            <a:r>
              <a:rPr lang="en-IN" dirty="0" smtClean="0"/>
              <a:t>It </a:t>
            </a:r>
            <a:r>
              <a:rPr lang="en-IN" dirty="0"/>
              <a:t>shows that the market is not saturated</a:t>
            </a:r>
            <a:endParaRPr lang="en-IN" dirty="0"/>
          </a:p>
        </p:txBody>
      </p:sp>
      <p:sp>
        <p:nvSpPr>
          <p:cNvPr id="11" name="Text Placeholder 10"/>
          <p:cNvSpPr>
            <a:spLocks noGrp="1"/>
          </p:cNvSpPr>
          <p:nvPr>
            <p:ph type="body" sz="quarter" idx="50"/>
          </p:nvPr>
        </p:nvSpPr>
        <p:spPr>
          <a:xfrm>
            <a:off x="1630818" y="4250458"/>
            <a:ext cx="3775075" cy="835297"/>
          </a:xfrm>
        </p:spPr>
        <p:txBody>
          <a:bodyPr/>
          <a:lstStyle/>
          <a:p>
            <a:r>
              <a:rPr lang="en-IN" dirty="0"/>
              <a:t>It shows that the markets are saturated</a:t>
            </a:r>
            <a:endParaRPr lang="en-IN" dirty="0"/>
          </a:p>
        </p:txBody>
      </p:sp>
      <p:sp>
        <p:nvSpPr>
          <p:cNvPr id="14" name="Text Placeholder 13"/>
          <p:cNvSpPr>
            <a:spLocks noGrp="1"/>
          </p:cNvSpPr>
          <p:nvPr>
            <p:ph type="body" sz="quarter" idx="53"/>
          </p:nvPr>
        </p:nvSpPr>
        <p:spPr>
          <a:xfrm>
            <a:off x="6432783" y="1745929"/>
            <a:ext cx="4921023" cy="343264"/>
          </a:xfrm>
        </p:spPr>
        <p:txBody>
          <a:bodyPr/>
          <a:lstStyle/>
          <a:p>
            <a:r>
              <a:rPr lang="en-IN" dirty="0"/>
              <a:t>Bronx, Queens, Staten Island</a:t>
            </a:r>
          </a:p>
          <a:p>
            <a:r>
              <a:rPr lang="en-IN" dirty="0" smtClean="0"/>
              <a:t>Venue </a:t>
            </a:r>
            <a:r>
              <a:rPr lang="en-IN" dirty="0"/>
              <a:t>Map</a:t>
            </a:r>
            <a:endParaRPr lang="en-IN" dirty="0"/>
          </a:p>
        </p:txBody>
      </p:sp>
      <p:sp>
        <p:nvSpPr>
          <p:cNvPr id="13" name="Text Placeholder 11"/>
          <p:cNvSpPr>
            <a:spLocks noGrp="1"/>
          </p:cNvSpPr>
          <p:nvPr>
            <p:ph type="body" sz="quarter" idx="51"/>
          </p:nvPr>
        </p:nvSpPr>
        <p:spPr>
          <a:xfrm>
            <a:off x="1513659" y="1783740"/>
            <a:ext cx="3775075" cy="343264"/>
          </a:xfrm>
        </p:spPr>
        <p:txBody>
          <a:bodyPr/>
          <a:lstStyle/>
          <a:p>
            <a:r>
              <a:rPr lang="en-IN" dirty="0"/>
              <a:t>Restaurant Cluster in Brooklyn and Manhattan</a:t>
            </a:r>
            <a:endParaRPr lang="en-IN" dirty="0"/>
          </a:p>
        </p:txBody>
      </p:sp>
      <p:sp>
        <p:nvSpPr>
          <p:cNvPr id="6" name="TextBox 5"/>
          <p:cNvSpPr txBox="1"/>
          <p:nvPr/>
        </p:nvSpPr>
        <p:spPr>
          <a:xfrm>
            <a:off x="1120974" y="4279130"/>
            <a:ext cx="340279" cy="369332"/>
          </a:xfrm>
          <a:prstGeom prst="rect">
            <a:avLst/>
          </a:prstGeom>
          <a:noFill/>
        </p:spPr>
        <p:txBody>
          <a:bodyPr wrap="square" rtlCol="0">
            <a:spAutoFit/>
          </a:bodyPr>
          <a:lstStyle/>
          <a:p>
            <a:r>
              <a:rPr lang="en-IN" dirty="0"/>
              <a:t>1</a:t>
            </a:r>
            <a:endParaRPr lang="en-IN" dirty="0"/>
          </a:p>
        </p:txBody>
      </p:sp>
      <p:sp>
        <p:nvSpPr>
          <p:cNvPr id="15" name="TextBox 14"/>
          <p:cNvSpPr txBox="1"/>
          <p:nvPr/>
        </p:nvSpPr>
        <p:spPr>
          <a:xfrm>
            <a:off x="1120974" y="2795451"/>
            <a:ext cx="510419" cy="369332"/>
          </a:xfrm>
          <a:prstGeom prst="rect">
            <a:avLst/>
          </a:prstGeom>
          <a:noFill/>
        </p:spPr>
        <p:txBody>
          <a:bodyPr wrap="square" rtlCol="0">
            <a:spAutoFit/>
          </a:bodyPr>
          <a:lstStyle/>
          <a:p>
            <a:r>
              <a:rPr lang="en-IN" dirty="0" smtClean="0"/>
              <a:t>0</a:t>
            </a:r>
            <a:endParaRPr lang="en-IN" dirty="0"/>
          </a:p>
        </p:txBody>
      </p:sp>
      <p:pic>
        <p:nvPicPr>
          <p:cNvPr id="18" name="Picture 17"/>
          <p:cNvPicPr/>
          <p:nvPr/>
        </p:nvPicPr>
        <p:blipFill>
          <a:blip r:embed="rId2"/>
          <a:stretch>
            <a:fillRect/>
          </a:stretch>
        </p:blipFill>
        <p:spPr>
          <a:xfrm>
            <a:off x="5599388" y="1745929"/>
            <a:ext cx="5810250" cy="4067042"/>
          </a:xfrm>
          <a:prstGeom prst="rect">
            <a:avLst/>
          </a:prstGeom>
        </p:spPr>
      </p:pic>
    </p:spTree>
    <p:extLst>
      <p:ext uri="{BB962C8B-B14F-4D97-AF65-F5344CB8AC3E}">
        <p14:creationId xmlns:p14="http://schemas.microsoft.com/office/powerpoint/2010/main" val="2080162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Clustering</a:t>
            </a:r>
            <a:endParaRPr lang="en-IN" dirty="0"/>
          </a:p>
        </p:txBody>
      </p:sp>
      <p:sp>
        <p:nvSpPr>
          <p:cNvPr id="3" name="Slide Number Placeholder 2"/>
          <p:cNvSpPr>
            <a:spLocks noGrp="1"/>
          </p:cNvSpPr>
          <p:nvPr>
            <p:ph type="sldNum" sz="quarter" idx="12"/>
          </p:nvPr>
        </p:nvSpPr>
        <p:spPr/>
        <p:txBody>
          <a:bodyPr/>
          <a:lstStyle/>
          <a:p>
            <a:fld id="{F470E458-E7C2-4395-B75D-476A174CEE45}" type="slidenum">
              <a:rPr lang="en-US" noProof="0" smtClean="0"/>
              <a:t>14</a:t>
            </a:fld>
            <a:endParaRPr lang="en-US" noProof="0" dirty="0"/>
          </a:p>
        </p:txBody>
      </p:sp>
      <p:sp>
        <p:nvSpPr>
          <p:cNvPr id="9" name="Text Placeholder 8"/>
          <p:cNvSpPr>
            <a:spLocks noGrp="1"/>
          </p:cNvSpPr>
          <p:nvPr>
            <p:ph type="body" sz="quarter" idx="48"/>
          </p:nvPr>
        </p:nvSpPr>
        <p:spPr>
          <a:xfrm>
            <a:off x="1630818" y="2691999"/>
            <a:ext cx="3775075" cy="835297"/>
          </a:xfrm>
        </p:spPr>
        <p:txBody>
          <a:bodyPr/>
          <a:lstStyle/>
          <a:p>
            <a:r>
              <a:rPr lang="en-IN" dirty="0" smtClean="0"/>
              <a:t>It </a:t>
            </a:r>
            <a:r>
              <a:rPr lang="en-IN" dirty="0"/>
              <a:t>shows that the market is not saturated</a:t>
            </a:r>
            <a:endParaRPr lang="en-IN" dirty="0"/>
          </a:p>
        </p:txBody>
      </p:sp>
      <p:sp>
        <p:nvSpPr>
          <p:cNvPr id="11" name="Text Placeholder 10"/>
          <p:cNvSpPr>
            <a:spLocks noGrp="1"/>
          </p:cNvSpPr>
          <p:nvPr>
            <p:ph type="body" sz="quarter" idx="50"/>
          </p:nvPr>
        </p:nvSpPr>
        <p:spPr>
          <a:xfrm>
            <a:off x="1630818" y="4250458"/>
            <a:ext cx="3775075" cy="835297"/>
          </a:xfrm>
        </p:spPr>
        <p:txBody>
          <a:bodyPr/>
          <a:lstStyle/>
          <a:p>
            <a:r>
              <a:rPr lang="en-IN" dirty="0"/>
              <a:t>It shows that the markets are saturated</a:t>
            </a:r>
            <a:endParaRPr lang="en-IN" dirty="0"/>
          </a:p>
        </p:txBody>
      </p:sp>
      <p:sp>
        <p:nvSpPr>
          <p:cNvPr id="14" name="Text Placeholder 13"/>
          <p:cNvSpPr>
            <a:spLocks noGrp="1"/>
          </p:cNvSpPr>
          <p:nvPr>
            <p:ph type="body" sz="quarter" idx="53"/>
          </p:nvPr>
        </p:nvSpPr>
        <p:spPr>
          <a:xfrm>
            <a:off x="6432783" y="1745929"/>
            <a:ext cx="4921023" cy="343264"/>
          </a:xfrm>
        </p:spPr>
        <p:txBody>
          <a:bodyPr/>
          <a:lstStyle/>
          <a:p>
            <a:r>
              <a:rPr lang="en-IN" dirty="0"/>
              <a:t>Bronx, Queens, Staten Island</a:t>
            </a:r>
          </a:p>
          <a:p>
            <a:r>
              <a:rPr lang="en-IN" dirty="0" smtClean="0"/>
              <a:t>Venue </a:t>
            </a:r>
            <a:r>
              <a:rPr lang="en-IN" dirty="0"/>
              <a:t>Map</a:t>
            </a:r>
            <a:endParaRPr lang="en-IN" dirty="0"/>
          </a:p>
        </p:txBody>
      </p:sp>
      <p:sp>
        <p:nvSpPr>
          <p:cNvPr id="13" name="Text Placeholder 11"/>
          <p:cNvSpPr>
            <a:spLocks noGrp="1"/>
          </p:cNvSpPr>
          <p:nvPr>
            <p:ph type="body" sz="quarter" idx="51"/>
          </p:nvPr>
        </p:nvSpPr>
        <p:spPr>
          <a:xfrm>
            <a:off x="940527" y="1783740"/>
            <a:ext cx="4348208" cy="343264"/>
          </a:xfrm>
        </p:spPr>
        <p:txBody>
          <a:bodyPr/>
          <a:lstStyle/>
          <a:p>
            <a:r>
              <a:rPr lang="en-IN" dirty="0"/>
              <a:t>Restaurant Cluster in </a:t>
            </a:r>
            <a:r>
              <a:rPr lang="en-IN" dirty="0" smtClean="0"/>
              <a:t>Bronx, Queens &amp; Staten Island</a:t>
            </a:r>
            <a:endParaRPr lang="en-IN" dirty="0"/>
          </a:p>
        </p:txBody>
      </p:sp>
      <p:sp>
        <p:nvSpPr>
          <p:cNvPr id="6" name="TextBox 5"/>
          <p:cNvSpPr txBox="1"/>
          <p:nvPr/>
        </p:nvSpPr>
        <p:spPr>
          <a:xfrm>
            <a:off x="1120974" y="4279130"/>
            <a:ext cx="340279" cy="369332"/>
          </a:xfrm>
          <a:prstGeom prst="rect">
            <a:avLst/>
          </a:prstGeom>
          <a:noFill/>
        </p:spPr>
        <p:txBody>
          <a:bodyPr wrap="square" rtlCol="0">
            <a:spAutoFit/>
          </a:bodyPr>
          <a:lstStyle/>
          <a:p>
            <a:r>
              <a:rPr lang="en-IN" dirty="0"/>
              <a:t>1</a:t>
            </a:r>
            <a:endParaRPr lang="en-IN" dirty="0"/>
          </a:p>
        </p:txBody>
      </p:sp>
      <p:sp>
        <p:nvSpPr>
          <p:cNvPr id="15" name="TextBox 14"/>
          <p:cNvSpPr txBox="1"/>
          <p:nvPr/>
        </p:nvSpPr>
        <p:spPr>
          <a:xfrm>
            <a:off x="1120974" y="2795451"/>
            <a:ext cx="510419" cy="369332"/>
          </a:xfrm>
          <a:prstGeom prst="rect">
            <a:avLst/>
          </a:prstGeom>
          <a:noFill/>
        </p:spPr>
        <p:txBody>
          <a:bodyPr wrap="square" rtlCol="0">
            <a:spAutoFit/>
          </a:bodyPr>
          <a:lstStyle/>
          <a:p>
            <a:r>
              <a:rPr lang="en-IN" dirty="0" smtClean="0"/>
              <a:t>0</a:t>
            </a:r>
            <a:endParaRPr lang="en-IN" dirty="0"/>
          </a:p>
        </p:txBody>
      </p:sp>
      <p:pic>
        <p:nvPicPr>
          <p:cNvPr id="12" name="Picture 11"/>
          <p:cNvPicPr/>
          <p:nvPr/>
        </p:nvPicPr>
        <p:blipFill>
          <a:blip r:embed="rId2"/>
          <a:stretch>
            <a:fillRect/>
          </a:stretch>
        </p:blipFill>
        <p:spPr>
          <a:xfrm>
            <a:off x="6096006" y="1745929"/>
            <a:ext cx="5313632" cy="3884162"/>
          </a:xfrm>
          <a:prstGeom prst="rect">
            <a:avLst/>
          </a:prstGeom>
        </p:spPr>
      </p:pic>
    </p:spTree>
    <p:extLst>
      <p:ext uri="{BB962C8B-B14F-4D97-AF65-F5344CB8AC3E}">
        <p14:creationId xmlns:p14="http://schemas.microsoft.com/office/powerpoint/2010/main" val="2044365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64C-DCD9-4842-AC70-1334BEF5749C}"/>
              </a:ext>
            </a:extLst>
          </p:cNvPr>
          <p:cNvSpPr>
            <a:spLocks noGrp="1"/>
          </p:cNvSpPr>
          <p:nvPr>
            <p:ph type="title"/>
          </p:nvPr>
        </p:nvSpPr>
        <p:spPr/>
        <p:txBody>
          <a:bodyPr/>
          <a:lstStyle/>
          <a:p>
            <a:r>
              <a:rPr lang="en-US" dirty="0" smtClean="0"/>
              <a:t>Discussion</a:t>
            </a:r>
            <a:endParaRPr lang="en-US" dirty="0"/>
          </a:p>
        </p:txBody>
      </p:sp>
      <p:sp>
        <p:nvSpPr>
          <p:cNvPr id="3" name="Content Placeholder 2">
            <a:extLst>
              <a:ext uri="{FF2B5EF4-FFF2-40B4-BE49-F238E27FC236}">
                <a16:creationId xmlns:a16="http://schemas.microsoft.com/office/drawing/2014/main" id="{FD7FE9D3-D856-47C4-86AC-8C47A5515F98}"/>
              </a:ext>
            </a:extLst>
          </p:cNvPr>
          <p:cNvSpPr>
            <a:spLocks noGrp="1"/>
          </p:cNvSpPr>
          <p:nvPr>
            <p:ph idx="1"/>
          </p:nvPr>
        </p:nvSpPr>
        <p:spPr>
          <a:xfrm>
            <a:off x="5985361" y="2114730"/>
            <a:ext cx="5533990" cy="3861271"/>
          </a:xfrm>
        </p:spPr>
        <p:txBody>
          <a:bodyPr>
            <a:normAutofit/>
          </a:bodyPr>
          <a:lstStyle/>
          <a:p>
            <a:pPr lvl="0"/>
            <a:r>
              <a:rPr lang="en-IN" dirty="0"/>
              <a:t>There is scope </a:t>
            </a:r>
            <a:r>
              <a:rPr lang="en-IN" dirty="0" smtClean="0"/>
              <a:t>for restaurant </a:t>
            </a:r>
            <a:r>
              <a:rPr lang="en-IN" dirty="0"/>
              <a:t>in Bronx, Queens and Staten Island</a:t>
            </a:r>
            <a:r>
              <a:rPr lang="en-IN" dirty="0" smtClean="0"/>
              <a:t>.</a:t>
            </a:r>
            <a:endParaRPr lang="en-US" dirty="0"/>
          </a:p>
          <a:p>
            <a:pPr lvl="0"/>
            <a:r>
              <a:rPr lang="en-IN" dirty="0"/>
              <a:t>There is scope to explore cuisines of various countries in Bronx, Queens and Staten Island</a:t>
            </a:r>
            <a:r>
              <a:rPr lang="en-IN" dirty="0" smtClean="0"/>
              <a:t>.</a:t>
            </a:r>
            <a:endParaRPr lang="en-US" dirty="0"/>
          </a:p>
          <a:p>
            <a:r>
              <a:rPr lang="en-IN" dirty="0"/>
              <a:t>In Manhattan and Brooklyn restaurants of cuisines of many countries are available. So if risk can be taken with great menu on board. It also shows people love eating cuisines of various </a:t>
            </a:r>
            <a:r>
              <a:rPr lang="en-IN" dirty="0" smtClean="0"/>
              <a:t>countries.</a:t>
            </a:r>
            <a:endParaRPr lang="en-US" dirty="0"/>
          </a:p>
        </p:txBody>
      </p:sp>
      <p:sp>
        <p:nvSpPr>
          <p:cNvPr id="4" name="Slide Number Placeholder 3">
            <a:extLst>
              <a:ext uri="{FF2B5EF4-FFF2-40B4-BE49-F238E27FC236}">
                <a16:creationId xmlns:a16="http://schemas.microsoft.com/office/drawing/2014/main" id="{D339EBD6-39BC-4CB1-B4BC-1F2F68882A86}"/>
              </a:ext>
            </a:extLst>
          </p:cNvPr>
          <p:cNvSpPr>
            <a:spLocks noGrp="1"/>
          </p:cNvSpPr>
          <p:nvPr>
            <p:ph type="sldNum" sz="quarter" idx="12"/>
          </p:nvPr>
        </p:nvSpPr>
        <p:spPr/>
        <p:txBody>
          <a:bodyPr/>
          <a:lstStyle/>
          <a:p>
            <a:fld id="{F470E458-E7C2-4395-B75D-476A174CEE45}" type="slidenum">
              <a:rPr lang="en-US" smtClean="0"/>
              <a:t>15</a:t>
            </a:fld>
            <a:endParaRPr lang="en-US" dirty="0"/>
          </a:p>
        </p:txBody>
      </p:sp>
    </p:spTree>
    <p:extLst>
      <p:ext uri="{BB962C8B-B14F-4D97-AF65-F5344CB8AC3E}">
        <p14:creationId xmlns:p14="http://schemas.microsoft.com/office/powerpoint/2010/main" val="1117104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C0997-E006-463A-9350-DD3AC560877D}"/>
              </a:ext>
            </a:extLst>
          </p:cNvPr>
          <p:cNvSpPr>
            <a:spLocks noGrp="1"/>
          </p:cNvSpPr>
          <p:nvPr>
            <p:ph type="title"/>
          </p:nvPr>
        </p:nvSpPr>
        <p:spPr/>
        <p:txBody>
          <a:bodyPr/>
          <a:lstStyle/>
          <a:p>
            <a:r>
              <a:rPr lang="en-US" dirty="0" smtClean="0"/>
              <a:t>Conclusion</a:t>
            </a:r>
            <a:endParaRPr lang="en-US" dirty="0"/>
          </a:p>
        </p:txBody>
      </p:sp>
      <p:sp>
        <p:nvSpPr>
          <p:cNvPr id="6" name="Text Placeholder 5">
            <a:extLst>
              <a:ext uri="{FF2B5EF4-FFF2-40B4-BE49-F238E27FC236}">
                <a16:creationId xmlns:a16="http://schemas.microsoft.com/office/drawing/2014/main" id="{3AB40AA1-2AEE-4C96-9B5A-4FF878388833}"/>
              </a:ext>
            </a:extLst>
          </p:cNvPr>
          <p:cNvSpPr>
            <a:spLocks noGrp="1"/>
          </p:cNvSpPr>
          <p:nvPr>
            <p:ph type="body" sz="half" idx="90"/>
          </p:nvPr>
        </p:nvSpPr>
        <p:spPr>
          <a:xfrm>
            <a:off x="838206" y="2012167"/>
            <a:ext cx="4891812" cy="3963834"/>
          </a:xfrm>
        </p:spPr>
        <p:txBody>
          <a:bodyPr/>
          <a:lstStyle/>
          <a:p>
            <a:pPr marL="285750" indent="-285750">
              <a:buFont typeface="Arial" panose="020B0604020202020204" pitchFamily="34" charset="0"/>
              <a:buChar char="•"/>
            </a:pPr>
            <a:r>
              <a:rPr lang="en-IN" dirty="0"/>
              <a:t>This analysis is performed on limited data. This may be right or may be wrong. But if good amount of data is available there is scope to come up with better results. If there are lot of restaurants probably there is lot of demand. Brooklyn and Manhattan has high concentration of restaurant business. Very competitive market. Bronx, Queens and Staten Island also has good number of restaurants but not as many as required. </a:t>
            </a:r>
            <a:r>
              <a:rPr lang="en-IN" dirty="0"/>
              <a:t>So this can be explored. </a:t>
            </a:r>
            <a:endParaRPr lang="en-IN" dirty="0" smtClean="0"/>
          </a:p>
          <a:p>
            <a:pPr marL="285750" indent="-285750">
              <a:buFont typeface="Arial" panose="020B0604020202020204" pitchFamily="34" charset="0"/>
              <a:buChar char="•"/>
            </a:pPr>
            <a:r>
              <a:rPr lang="en-IN" dirty="0"/>
              <a:t>Based on per capita and population density, Manhattan and Brooklyn are suitable place for new restaurant but market is almost saturated in these boroughs.</a:t>
            </a:r>
          </a:p>
          <a:p>
            <a:pPr marL="285750" indent="-285750">
              <a:buFont typeface="Arial" panose="020B0604020202020204" pitchFamily="34" charset="0"/>
              <a:buChar char="•"/>
            </a:pPr>
            <a:endParaRPr lang="en-IN" dirty="0"/>
          </a:p>
        </p:txBody>
      </p:sp>
      <p:sp>
        <p:nvSpPr>
          <p:cNvPr id="7" name="Text Placeholder 6">
            <a:extLst>
              <a:ext uri="{FF2B5EF4-FFF2-40B4-BE49-F238E27FC236}">
                <a16:creationId xmlns:a16="http://schemas.microsoft.com/office/drawing/2014/main" id="{4D412DCA-756A-4F42-A884-5BB7B8146B0E}"/>
              </a:ext>
            </a:extLst>
          </p:cNvPr>
          <p:cNvSpPr>
            <a:spLocks noGrp="1"/>
          </p:cNvSpPr>
          <p:nvPr>
            <p:ph type="body" sz="quarter" idx="91"/>
          </p:nvPr>
        </p:nvSpPr>
        <p:spPr>
          <a:xfrm>
            <a:off x="6517826" y="2012167"/>
            <a:ext cx="4891812" cy="3963834"/>
          </a:xfrm>
        </p:spPr>
        <p:txBody>
          <a:bodyPr>
            <a:normAutofit/>
          </a:bodyPr>
          <a:lstStyle/>
          <a:p>
            <a:r>
              <a:rPr lang="en-IN" dirty="0"/>
              <a:t>Further, based on farmers’ market data, availability of fresh ingredients may have identified best in Brooklyn and lowest in Staten Island. And since Brooklyn has competitive restaurant market where as Staten Island is almost untapped for the restaurant, and not to mention per capital in Brooklyn and Staten Island is almost same but there is huge different in population. We have cuisine data for the Brooklyn and we do not have sufficient data for the Staten Island</a:t>
            </a:r>
            <a:r>
              <a:rPr lang="en-IN" dirty="0" smtClean="0"/>
              <a:t>.</a:t>
            </a:r>
            <a:endParaRPr lang="en-IN" dirty="0"/>
          </a:p>
          <a:p>
            <a:r>
              <a:rPr lang="en-IN" dirty="0"/>
              <a:t>As per the neighbourhood or restaurant type mentioned like Indian Restaurant analysis can be checked. A venue with lowest risk and competition can be identified.</a:t>
            </a:r>
          </a:p>
        </p:txBody>
      </p:sp>
      <p:sp>
        <p:nvSpPr>
          <p:cNvPr id="3" name="Slide Number Placeholder 2">
            <a:extLst>
              <a:ext uri="{FF2B5EF4-FFF2-40B4-BE49-F238E27FC236}">
                <a16:creationId xmlns:a16="http://schemas.microsoft.com/office/drawing/2014/main" id="{ABC1465D-5BE7-401D-85EE-AFA945557E9D}"/>
              </a:ext>
            </a:extLst>
          </p:cNvPr>
          <p:cNvSpPr>
            <a:spLocks noGrp="1"/>
          </p:cNvSpPr>
          <p:nvPr>
            <p:ph type="sldNum" sz="quarter" idx="12"/>
          </p:nvPr>
        </p:nvSpPr>
        <p:spPr/>
        <p:txBody>
          <a:bodyPr/>
          <a:lstStyle/>
          <a:p>
            <a:fld id="{F470E458-E7C2-4395-B75D-476A174CEE45}" type="slidenum">
              <a:rPr lang="en-US" smtClean="0"/>
              <a:t>16</a:t>
            </a:fld>
            <a:endParaRPr lang="en-US" dirty="0"/>
          </a:p>
        </p:txBody>
      </p:sp>
    </p:spTree>
    <p:extLst>
      <p:ext uri="{BB962C8B-B14F-4D97-AF65-F5344CB8AC3E}">
        <p14:creationId xmlns:p14="http://schemas.microsoft.com/office/powerpoint/2010/main" val="2059341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4C0176-F748-42D4-A25B-71F0C054D3BB}"/>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C9857702-D4F7-460C-9B02-C07897E60321}"/>
              </a:ext>
            </a:extLst>
          </p:cNvPr>
          <p:cNvSpPr>
            <a:spLocks noGrp="1"/>
          </p:cNvSpPr>
          <p:nvPr>
            <p:ph type="body" sz="quarter" idx="16"/>
          </p:nvPr>
        </p:nvSpPr>
        <p:spPr/>
        <p:txBody>
          <a:bodyPr/>
          <a:lstStyle/>
          <a:p>
            <a:r>
              <a:rPr lang="en-US" dirty="0" smtClean="0"/>
              <a:t>Wali Farooqui</a:t>
            </a:r>
            <a:endParaRPr lang="en-US" dirty="0"/>
          </a:p>
        </p:txBody>
      </p:sp>
      <p:sp>
        <p:nvSpPr>
          <p:cNvPr id="6" name="Text Placeholder 5">
            <a:extLst>
              <a:ext uri="{FF2B5EF4-FFF2-40B4-BE49-F238E27FC236}">
                <a16:creationId xmlns:a16="http://schemas.microsoft.com/office/drawing/2014/main" id="{9E8064C2-698C-4F56-B604-A2A8AE3D7C21}"/>
              </a:ext>
            </a:extLst>
          </p:cNvPr>
          <p:cNvSpPr>
            <a:spLocks noGrp="1"/>
          </p:cNvSpPr>
          <p:nvPr>
            <p:ph type="body" sz="quarter" idx="17"/>
          </p:nvPr>
        </p:nvSpPr>
        <p:spPr/>
        <p:txBody>
          <a:bodyPr/>
          <a:lstStyle/>
          <a:p>
            <a:r>
              <a:rPr lang="en-US" dirty="0"/>
              <a:t>Email:</a:t>
            </a:r>
          </a:p>
        </p:txBody>
      </p:sp>
      <p:sp>
        <p:nvSpPr>
          <p:cNvPr id="7" name="Text Placeholder 6">
            <a:extLst>
              <a:ext uri="{FF2B5EF4-FFF2-40B4-BE49-F238E27FC236}">
                <a16:creationId xmlns:a16="http://schemas.microsoft.com/office/drawing/2014/main" id="{910D1CE3-B979-4C3E-A3BF-4C200D062B58}"/>
              </a:ext>
            </a:extLst>
          </p:cNvPr>
          <p:cNvSpPr>
            <a:spLocks noGrp="1"/>
          </p:cNvSpPr>
          <p:nvPr>
            <p:ph type="body" sz="quarter" idx="18"/>
          </p:nvPr>
        </p:nvSpPr>
        <p:spPr>
          <a:xfrm>
            <a:off x="6570540" y="4551902"/>
            <a:ext cx="4896000" cy="373961"/>
          </a:xfrm>
        </p:spPr>
        <p:txBody>
          <a:bodyPr/>
          <a:lstStyle/>
          <a:p>
            <a:r>
              <a:rPr lang="en-US" dirty="0" smtClean="0"/>
              <a:t>walifarooqui@gmail.com</a:t>
            </a:r>
            <a:endParaRPr lang="en-US" dirty="0"/>
          </a:p>
        </p:txBody>
      </p:sp>
    </p:spTree>
    <p:extLst>
      <p:ext uri="{BB962C8B-B14F-4D97-AF65-F5344CB8AC3E}">
        <p14:creationId xmlns:p14="http://schemas.microsoft.com/office/powerpoint/2010/main" val="345680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p:txBody>
          <a:bodyPr/>
          <a:lstStyle/>
          <a:p>
            <a:r>
              <a:rPr lang="en-US" dirty="0" smtClean="0"/>
              <a:t>Introduction</a:t>
            </a:r>
            <a:endParaRPr lang="en-US" dirty="0"/>
          </a:p>
        </p:txBody>
      </p:sp>
      <p:sp>
        <p:nvSpPr>
          <p:cNvPr id="3" name="Text Placeholder 2">
            <a:extLst>
              <a:ext uri="{FF2B5EF4-FFF2-40B4-BE49-F238E27FC236}">
                <a16:creationId xmlns:a16="http://schemas.microsoft.com/office/drawing/2014/main" id="{C05A4E51-65D1-4F1C-B66B-51A1E5DC03B9}"/>
              </a:ext>
            </a:extLst>
          </p:cNvPr>
          <p:cNvSpPr>
            <a:spLocks noGrp="1"/>
          </p:cNvSpPr>
          <p:nvPr>
            <p:ph type="body" idx="1"/>
          </p:nvPr>
        </p:nvSpPr>
        <p:spPr>
          <a:xfrm>
            <a:off x="831849" y="2417946"/>
            <a:ext cx="4393293" cy="3923180"/>
          </a:xfrm>
        </p:spPr>
        <p:txBody>
          <a:bodyPr>
            <a:normAutofit fontScale="92500" lnSpcReduction="10000"/>
          </a:bodyPr>
          <a:lstStyle/>
          <a:p>
            <a:r>
              <a:rPr lang="en-US" dirty="0" smtClean="0"/>
              <a:t>New York City is one of the most densely populated city in the US, and it is financial capital of the country. </a:t>
            </a:r>
            <a:r>
              <a:rPr lang="en-US" dirty="0" smtClean="0"/>
              <a:t>Thus, it attracts people from different communities/society across the globe. </a:t>
            </a:r>
          </a:p>
          <a:p>
            <a:endParaRPr lang="en-US" dirty="0"/>
          </a:p>
          <a:p>
            <a:r>
              <a:rPr lang="en-US" dirty="0" smtClean="0"/>
              <a:t>There are huge varieties of cuisine available in NYC and market is very competitive.</a:t>
            </a:r>
          </a:p>
          <a:p>
            <a:endParaRPr lang="en-US" dirty="0"/>
          </a:p>
          <a:p>
            <a:r>
              <a:rPr lang="en-US" dirty="0" smtClean="0"/>
              <a:t>For a New Business owner for a dream to open a new restaurant is indeed a problem of battle of </a:t>
            </a:r>
            <a:r>
              <a:rPr lang="en-US" dirty="0" err="1" smtClean="0"/>
              <a:t>neighbourhoods</a:t>
            </a:r>
            <a:r>
              <a:rPr lang="en-US" dirty="0" smtClean="0"/>
              <a:t>.</a:t>
            </a:r>
            <a:endParaRPr lang="en-US" dirty="0"/>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lstStyle/>
          <a:p>
            <a:r>
              <a:rPr lang="en-US" dirty="0">
                <a:solidFill>
                  <a:srgbClr val="FFFFFF"/>
                </a:solidFill>
              </a:rPr>
              <a:t>0</a:t>
            </a:r>
            <a:fld id="{F470E458-E7C2-4395-B75D-476A174CEE45}" type="slidenum">
              <a:rPr lang="en-US" smtClean="0">
                <a:solidFill>
                  <a:srgbClr val="FFFFFF"/>
                </a:solidFill>
              </a:rPr>
              <a:pPr/>
              <a:t>2</a:t>
            </a:fld>
            <a:endParaRPr lang="en-US" dirty="0">
              <a:solidFill>
                <a:srgbClr val="FFFFFF"/>
              </a:solidFill>
            </a:endParaRPr>
          </a:p>
        </p:txBody>
      </p:sp>
    </p:spTree>
    <p:extLst>
      <p:ext uri="{BB962C8B-B14F-4D97-AF65-F5344CB8AC3E}">
        <p14:creationId xmlns:p14="http://schemas.microsoft.com/office/powerpoint/2010/main" val="1303718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FF02-C55C-4A6B-AF02-6DB462D7D069}"/>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9A9DA2D1-994D-4AB7-87F1-A6FB5D623E01}"/>
              </a:ext>
            </a:extLst>
          </p:cNvPr>
          <p:cNvSpPr>
            <a:spLocks noGrp="1"/>
          </p:cNvSpPr>
          <p:nvPr>
            <p:ph idx="1"/>
          </p:nvPr>
        </p:nvSpPr>
        <p:spPr>
          <a:xfrm>
            <a:off x="5932550" y="2600952"/>
            <a:ext cx="5533990" cy="3375050"/>
          </a:xfrm>
        </p:spPr>
        <p:txBody>
          <a:bodyPr>
            <a:normAutofit lnSpcReduction="10000"/>
          </a:bodyPr>
          <a:lstStyle/>
          <a:p>
            <a:r>
              <a:rPr lang="en-US" dirty="0" smtClean="0"/>
              <a:t>Restaurant should have cuisines based demographics of the area.</a:t>
            </a:r>
            <a:endParaRPr lang="en-US" dirty="0" smtClean="0"/>
          </a:p>
          <a:p>
            <a:r>
              <a:rPr lang="en-US" dirty="0" smtClean="0"/>
              <a:t>Price range of the cuisine should also considered as per the </a:t>
            </a:r>
            <a:r>
              <a:rPr lang="en-US" dirty="0" err="1" smtClean="0"/>
              <a:t>neighbourhoods’</a:t>
            </a:r>
            <a:r>
              <a:rPr lang="en-US" dirty="0" smtClean="0"/>
              <a:t> per capita income.</a:t>
            </a:r>
          </a:p>
          <a:p>
            <a:r>
              <a:rPr lang="en-US" dirty="0" smtClean="0"/>
              <a:t>To study whether restaurant market is saturated in given borough.</a:t>
            </a:r>
          </a:p>
          <a:p>
            <a:r>
              <a:rPr lang="en-US" dirty="0" smtClean="0"/>
              <a:t>Availability of fresh ingredients to serve better to the customers</a:t>
            </a:r>
          </a:p>
          <a:p>
            <a:r>
              <a:rPr lang="en-US" dirty="0" smtClean="0"/>
              <a:t>To find best location for the new restaurant</a:t>
            </a:r>
          </a:p>
          <a:p>
            <a:endParaRPr lang="en-US" dirty="0"/>
          </a:p>
        </p:txBody>
      </p:sp>
      <p:sp>
        <p:nvSpPr>
          <p:cNvPr id="4" name="Slide Number Placeholder 3">
            <a:extLst>
              <a:ext uri="{FF2B5EF4-FFF2-40B4-BE49-F238E27FC236}">
                <a16:creationId xmlns:a16="http://schemas.microsoft.com/office/drawing/2014/main" id="{B7959B0A-E19C-45C1-981D-1B62B169FBAC}"/>
              </a:ext>
            </a:extLst>
          </p:cNvPr>
          <p:cNvSpPr>
            <a:spLocks noGrp="1"/>
          </p:cNvSpPr>
          <p:nvPr>
            <p:ph type="sldNum" sz="quarter" idx="12"/>
          </p:nvPr>
        </p:nvSpPr>
        <p:spPr/>
        <p:txBody>
          <a:bodyPr/>
          <a:lstStyle/>
          <a:p>
            <a:r>
              <a:rPr lang="en-US" dirty="0"/>
              <a:t>0</a:t>
            </a:r>
            <a:fld id="{F470E458-E7C2-4395-B75D-476A174CEE45}" type="slidenum">
              <a:rPr lang="en-US" smtClean="0"/>
              <a:t>3</a:t>
            </a:fld>
            <a:endParaRPr lang="en-US" dirty="0"/>
          </a:p>
        </p:txBody>
      </p:sp>
    </p:spTree>
    <p:extLst>
      <p:ext uri="{BB962C8B-B14F-4D97-AF65-F5344CB8AC3E}">
        <p14:creationId xmlns:p14="http://schemas.microsoft.com/office/powerpoint/2010/main" val="198423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8F39A-E118-43F8-815F-43859C4AC7C8}"/>
              </a:ext>
            </a:extLst>
          </p:cNvPr>
          <p:cNvSpPr>
            <a:spLocks noGrp="1"/>
          </p:cNvSpPr>
          <p:nvPr>
            <p:ph type="title"/>
          </p:nvPr>
        </p:nvSpPr>
        <p:spPr/>
        <p:txBody>
          <a:bodyPr/>
          <a:lstStyle/>
          <a:p>
            <a:r>
              <a:rPr lang="en-US" dirty="0" smtClean="0"/>
              <a:t>Data Overview</a:t>
            </a:r>
            <a:endParaRPr lang="en-US" dirty="0"/>
          </a:p>
        </p:txBody>
      </p:sp>
      <p:sp>
        <p:nvSpPr>
          <p:cNvPr id="5" name="Content Placeholder 4">
            <a:extLst>
              <a:ext uri="{FF2B5EF4-FFF2-40B4-BE49-F238E27FC236}">
                <a16:creationId xmlns:a16="http://schemas.microsoft.com/office/drawing/2014/main" id="{00CF1DCA-E4B9-4FEB-8B5A-00A83758B771}"/>
              </a:ext>
            </a:extLst>
          </p:cNvPr>
          <p:cNvSpPr>
            <a:spLocks noGrp="1"/>
          </p:cNvSpPr>
          <p:nvPr>
            <p:ph idx="1"/>
          </p:nvPr>
        </p:nvSpPr>
        <p:spPr>
          <a:xfrm>
            <a:off x="684282" y="2212179"/>
            <a:ext cx="5533990" cy="3763822"/>
          </a:xfrm>
        </p:spPr>
        <p:txBody>
          <a:bodyPr>
            <a:normAutofit/>
          </a:bodyPr>
          <a:lstStyle/>
          <a:p>
            <a:r>
              <a:rPr lang="en-US" dirty="0" smtClean="0"/>
              <a:t>We will use data of NYC’s population, demographics and popular cuisine.</a:t>
            </a:r>
            <a:endParaRPr lang="en-US" dirty="0"/>
          </a:p>
          <a:p>
            <a:r>
              <a:rPr lang="en-US" dirty="0" smtClean="0"/>
              <a:t>We have data of Farmers’ Market location based on </a:t>
            </a:r>
            <a:r>
              <a:rPr lang="en-US" dirty="0" err="1" smtClean="0"/>
              <a:t>neighbourhoods</a:t>
            </a:r>
            <a:r>
              <a:rPr lang="en-US" dirty="0" smtClean="0"/>
              <a:t>, borough and geo-coordinate locations.</a:t>
            </a:r>
          </a:p>
          <a:p>
            <a:r>
              <a:rPr lang="en-US" dirty="0" smtClean="0"/>
              <a:t>We wil</a:t>
            </a:r>
            <a:r>
              <a:rPr lang="en-US" dirty="0" smtClean="0"/>
              <a:t>l access Foursquare database for venues in New York City. </a:t>
            </a:r>
            <a:endParaRPr lang="en-US" dirty="0"/>
          </a:p>
        </p:txBody>
      </p:sp>
      <p:sp>
        <p:nvSpPr>
          <p:cNvPr id="3" name="Slide Number Placeholder 2">
            <a:extLst>
              <a:ext uri="{FF2B5EF4-FFF2-40B4-BE49-F238E27FC236}">
                <a16:creationId xmlns:a16="http://schemas.microsoft.com/office/drawing/2014/main" id="{63CEC3D2-2C7A-4B7D-AE77-495AD272EB80}"/>
              </a:ext>
            </a:extLst>
          </p:cNvPr>
          <p:cNvSpPr>
            <a:spLocks noGrp="1"/>
          </p:cNvSpPr>
          <p:nvPr>
            <p:ph type="sldNum" sz="quarter" idx="12"/>
          </p:nvPr>
        </p:nvSpPr>
        <p:spPr/>
        <p:txBody>
          <a:bodyPr/>
          <a:lstStyle/>
          <a:p>
            <a:r>
              <a:rPr lang="en-US" dirty="0"/>
              <a:t>0</a:t>
            </a:r>
            <a:fld id="{F470E458-E7C2-4395-B75D-476A174CEE45}" type="slidenum">
              <a:rPr lang="en-US" smtClean="0"/>
              <a:pPr/>
              <a:t>4</a:t>
            </a:fld>
            <a:endParaRPr lang="en-US" dirty="0"/>
          </a:p>
        </p:txBody>
      </p:sp>
    </p:spTree>
    <p:extLst>
      <p:ext uri="{BB962C8B-B14F-4D97-AF65-F5344CB8AC3E}">
        <p14:creationId xmlns:p14="http://schemas.microsoft.com/office/powerpoint/2010/main" val="2704337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81B0-2191-45BC-9905-2E1C78EB939C}"/>
              </a:ext>
            </a:extLst>
          </p:cNvPr>
          <p:cNvSpPr>
            <a:spLocks noGrp="1"/>
          </p:cNvSpPr>
          <p:nvPr>
            <p:ph type="title"/>
          </p:nvPr>
        </p:nvSpPr>
        <p:spPr/>
        <p:txBody>
          <a:bodyPr/>
          <a:lstStyle/>
          <a:p>
            <a:r>
              <a:rPr lang="en-US" dirty="0" smtClean="0"/>
              <a:t>Methodology</a:t>
            </a:r>
            <a:endParaRPr lang="en-US" dirty="0"/>
          </a:p>
        </p:txBody>
      </p:sp>
      <p:sp>
        <p:nvSpPr>
          <p:cNvPr id="8" name="Subtitle 7">
            <a:extLst>
              <a:ext uri="{FF2B5EF4-FFF2-40B4-BE49-F238E27FC236}">
                <a16:creationId xmlns:a16="http://schemas.microsoft.com/office/drawing/2014/main" id="{FF3B8616-1339-49B7-9484-5BA1C898AEAA}"/>
              </a:ext>
            </a:extLst>
          </p:cNvPr>
          <p:cNvSpPr>
            <a:spLocks noGrp="1"/>
          </p:cNvSpPr>
          <p:nvPr>
            <p:ph type="subTitle" idx="15"/>
          </p:nvPr>
        </p:nvSpPr>
        <p:spPr/>
        <p:txBody>
          <a:bodyPr>
            <a:normAutofit/>
          </a:bodyPr>
          <a:lstStyle/>
          <a:p>
            <a:r>
              <a:rPr lang="en-US" dirty="0" smtClean="0"/>
              <a:t>Analytical Approach</a:t>
            </a:r>
            <a:endParaRPr lang="en-US" dirty="0"/>
          </a:p>
        </p:txBody>
      </p:sp>
      <p:sp>
        <p:nvSpPr>
          <p:cNvPr id="10" name="Text Placeholder 9">
            <a:extLst>
              <a:ext uri="{FF2B5EF4-FFF2-40B4-BE49-F238E27FC236}">
                <a16:creationId xmlns:a16="http://schemas.microsoft.com/office/drawing/2014/main" id="{CB8C2489-4C28-4A80-9F6E-875452B0C83B}"/>
              </a:ext>
            </a:extLst>
          </p:cNvPr>
          <p:cNvSpPr>
            <a:spLocks noGrp="1"/>
          </p:cNvSpPr>
          <p:nvPr>
            <p:ph type="body" sz="quarter" idx="49"/>
          </p:nvPr>
        </p:nvSpPr>
        <p:spPr>
          <a:xfrm>
            <a:off x="1630819" y="2787890"/>
            <a:ext cx="3775075" cy="470841"/>
          </a:xfrm>
        </p:spPr>
        <p:txBody>
          <a:bodyPr/>
          <a:lstStyle/>
          <a:p>
            <a:r>
              <a:rPr lang="en-US" dirty="0" smtClean="0"/>
              <a:t>NYC Population Study</a:t>
            </a:r>
            <a:endParaRPr lang="en-US" dirty="0"/>
          </a:p>
        </p:txBody>
      </p:sp>
      <p:sp>
        <p:nvSpPr>
          <p:cNvPr id="14" name="Text Placeholder 13">
            <a:extLst>
              <a:ext uri="{FF2B5EF4-FFF2-40B4-BE49-F238E27FC236}">
                <a16:creationId xmlns:a16="http://schemas.microsoft.com/office/drawing/2014/main" id="{E6642833-0C4D-49DE-99DB-E59E9EE7BE48}"/>
              </a:ext>
            </a:extLst>
          </p:cNvPr>
          <p:cNvSpPr>
            <a:spLocks noGrp="1"/>
          </p:cNvSpPr>
          <p:nvPr>
            <p:ph type="body" sz="quarter" idx="53"/>
          </p:nvPr>
        </p:nvSpPr>
        <p:spPr>
          <a:xfrm>
            <a:off x="7267807" y="2701347"/>
            <a:ext cx="3775075" cy="507729"/>
          </a:xfrm>
        </p:spPr>
        <p:txBody>
          <a:bodyPr/>
          <a:lstStyle/>
          <a:p>
            <a:r>
              <a:rPr lang="en-US" dirty="0" smtClean="0"/>
              <a:t>Farmers Market Cluster Study</a:t>
            </a:r>
            <a:endParaRPr lang="en-US" dirty="0"/>
          </a:p>
        </p:txBody>
      </p:sp>
      <p:sp>
        <p:nvSpPr>
          <p:cNvPr id="12" name="Text Placeholder 11">
            <a:extLst>
              <a:ext uri="{FF2B5EF4-FFF2-40B4-BE49-F238E27FC236}">
                <a16:creationId xmlns:a16="http://schemas.microsoft.com/office/drawing/2014/main" id="{4C6C93ED-5B50-4336-9413-22836A56194D}"/>
              </a:ext>
            </a:extLst>
          </p:cNvPr>
          <p:cNvSpPr>
            <a:spLocks noGrp="1"/>
          </p:cNvSpPr>
          <p:nvPr>
            <p:ph type="body" sz="quarter" idx="51"/>
          </p:nvPr>
        </p:nvSpPr>
        <p:spPr>
          <a:xfrm>
            <a:off x="1630819" y="4287111"/>
            <a:ext cx="3775075" cy="343264"/>
          </a:xfrm>
        </p:spPr>
        <p:txBody>
          <a:bodyPr/>
          <a:lstStyle/>
          <a:p>
            <a:r>
              <a:rPr lang="en-US" dirty="0" smtClean="0"/>
              <a:t>Cuisine’s Word Cloud</a:t>
            </a:r>
            <a:endParaRPr lang="en-US" dirty="0"/>
          </a:p>
        </p:txBody>
      </p:sp>
      <p:sp>
        <p:nvSpPr>
          <p:cNvPr id="16" name="Text Placeholder 15">
            <a:extLst>
              <a:ext uri="{FF2B5EF4-FFF2-40B4-BE49-F238E27FC236}">
                <a16:creationId xmlns:a16="http://schemas.microsoft.com/office/drawing/2014/main" id="{B11A4B33-5F58-4E10-89D9-517850C8BD8F}"/>
              </a:ext>
            </a:extLst>
          </p:cNvPr>
          <p:cNvSpPr>
            <a:spLocks noGrp="1"/>
          </p:cNvSpPr>
          <p:nvPr>
            <p:ph type="body" sz="quarter" idx="55"/>
          </p:nvPr>
        </p:nvSpPr>
        <p:spPr>
          <a:xfrm>
            <a:off x="7267806" y="4287111"/>
            <a:ext cx="3775075" cy="454706"/>
          </a:xfrm>
        </p:spPr>
        <p:txBody>
          <a:bodyPr/>
          <a:lstStyle/>
          <a:p>
            <a:r>
              <a:rPr lang="en-US" dirty="0" smtClean="0"/>
              <a:t>NYC Venues Cluster</a:t>
            </a:r>
            <a:endParaRPr lang="en-US" dirty="0"/>
          </a:p>
        </p:txBody>
      </p:sp>
      <p:sp>
        <p:nvSpPr>
          <p:cNvPr id="3" name="Slide Number Placeholder 2">
            <a:extLst>
              <a:ext uri="{FF2B5EF4-FFF2-40B4-BE49-F238E27FC236}">
                <a16:creationId xmlns:a16="http://schemas.microsoft.com/office/drawing/2014/main" id="{B6128D86-6A24-4EED-BF70-9F13E0CE27F5}"/>
              </a:ext>
            </a:extLst>
          </p:cNvPr>
          <p:cNvSpPr>
            <a:spLocks noGrp="1"/>
          </p:cNvSpPr>
          <p:nvPr>
            <p:ph type="sldNum" sz="quarter" idx="12"/>
          </p:nvPr>
        </p:nvSpPr>
        <p:spPr/>
        <p:txBody>
          <a:bodyPr/>
          <a:lstStyle/>
          <a:p>
            <a:r>
              <a:rPr lang="en-US" dirty="0"/>
              <a:t>0</a:t>
            </a:r>
            <a:fld id="{F470E458-E7C2-4395-B75D-476A174CEE45}" type="slidenum">
              <a:rPr lang="en-US" smtClean="0"/>
              <a:t>5</a:t>
            </a:fld>
            <a:endParaRPr lang="en-US" dirty="0"/>
          </a:p>
        </p:txBody>
      </p:sp>
    </p:spTree>
    <p:extLst>
      <p:ext uri="{BB962C8B-B14F-4D97-AF65-F5344CB8AC3E}">
        <p14:creationId xmlns:p14="http://schemas.microsoft.com/office/powerpoint/2010/main" val="3161911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New York City Population</a:t>
            </a:r>
            <a:endParaRPr lang="en-IN" dirty="0"/>
          </a:p>
        </p:txBody>
      </p:sp>
      <p:sp>
        <p:nvSpPr>
          <p:cNvPr id="3" name="Slide Number Placeholder 2"/>
          <p:cNvSpPr>
            <a:spLocks noGrp="1"/>
          </p:cNvSpPr>
          <p:nvPr>
            <p:ph type="sldNum" sz="quarter" idx="12"/>
          </p:nvPr>
        </p:nvSpPr>
        <p:spPr/>
        <p:txBody>
          <a:bodyPr/>
          <a:lstStyle/>
          <a:p>
            <a:fld id="{F470E458-E7C2-4395-B75D-476A174CEE45}" type="slidenum">
              <a:rPr lang="en-US" noProof="0" smtClean="0"/>
              <a:t>6</a:t>
            </a:fld>
            <a:endParaRPr lang="en-US" noProof="0" dirty="0"/>
          </a:p>
        </p:txBody>
      </p:sp>
      <p:sp>
        <p:nvSpPr>
          <p:cNvPr id="4" name="Picture Placeholder 3"/>
          <p:cNvSpPr>
            <a:spLocks noGrp="1"/>
          </p:cNvSpPr>
          <p:nvPr>
            <p:ph type="pic" sz="quarter" idx="24"/>
          </p:nvPr>
        </p:nvSpPr>
        <p:spPr/>
      </p:sp>
      <p:sp>
        <p:nvSpPr>
          <p:cNvPr id="5" name="Picture Placeholder 4"/>
          <p:cNvSpPr>
            <a:spLocks noGrp="1"/>
          </p:cNvSpPr>
          <p:nvPr>
            <p:ph type="pic" sz="quarter" idx="45"/>
          </p:nvPr>
        </p:nvSpPr>
        <p:spPr/>
      </p:sp>
      <p:sp>
        <p:nvSpPr>
          <p:cNvPr id="6" name="Picture Placeholder 5"/>
          <p:cNvSpPr>
            <a:spLocks noGrp="1"/>
          </p:cNvSpPr>
          <p:nvPr>
            <p:ph type="pic" sz="quarter" idx="46"/>
          </p:nvPr>
        </p:nvSpPr>
        <p:spPr/>
      </p:sp>
      <p:sp>
        <p:nvSpPr>
          <p:cNvPr id="7" name="Picture Placeholder 6"/>
          <p:cNvSpPr>
            <a:spLocks noGrp="1"/>
          </p:cNvSpPr>
          <p:nvPr>
            <p:ph type="pic" sz="quarter" idx="47"/>
          </p:nvPr>
        </p:nvSpPr>
        <p:spPr/>
      </p:sp>
      <p:sp>
        <p:nvSpPr>
          <p:cNvPr id="8" name="Subtitle 7"/>
          <p:cNvSpPr>
            <a:spLocks noGrp="1"/>
          </p:cNvSpPr>
          <p:nvPr>
            <p:ph type="subTitle" idx="15"/>
          </p:nvPr>
        </p:nvSpPr>
        <p:spPr/>
        <p:txBody>
          <a:bodyPr/>
          <a:lstStyle/>
          <a:p>
            <a:endParaRPr lang="en-IN"/>
          </a:p>
        </p:txBody>
      </p:sp>
      <p:sp>
        <p:nvSpPr>
          <p:cNvPr id="9" name="Text Placeholder 8"/>
          <p:cNvSpPr>
            <a:spLocks noGrp="1"/>
          </p:cNvSpPr>
          <p:nvPr>
            <p:ph type="body" sz="quarter" idx="48"/>
          </p:nvPr>
        </p:nvSpPr>
        <p:spPr/>
        <p:txBody>
          <a:bodyPr/>
          <a:lstStyle/>
          <a:p>
            <a:endParaRPr lang="en-IN"/>
          </a:p>
        </p:txBody>
      </p:sp>
      <p:sp>
        <p:nvSpPr>
          <p:cNvPr id="10" name="Text Placeholder 9"/>
          <p:cNvSpPr>
            <a:spLocks noGrp="1"/>
          </p:cNvSpPr>
          <p:nvPr>
            <p:ph type="body" sz="quarter" idx="49"/>
          </p:nvPr>
        </p:nvSpPr>
        <p:spPr/>
        <p:txBody>
          <a:bodyPr/>
          <a:lstStyle/>
          <a:p>
            <a:endParaRPr lang="en-IN"/>
          </a:p>
        </p:txBody>
      </p:sp>
      <p:sp>
        <p:nvSpPr>
          <p:cNvPr id="11" name="Text Placeholder 10"/>
          <p:cNvSpPr>
            <a:spLocks noGrp="1"/>
          </p:cNvSpPr>
          <p:nvPr>
            <p:ph type="body" sz="quarter" idx="50"/>
          </p:nvPr>
        </p:nvSpPr>
        <p:spPr/>
        <p:txBody>
          <a:bodyPr/>
          <a:lstStyle/>
          <a:p>
            <a:endParaRPr lang="en-IN"/>
          </a:p>
        </p:txBody>
      </p:sp>
      <p:sp>
        <p:nvSpPr>
          <p:cNvPr id="12" name="Text Placeholder 11"/>
          <p:cNvSpPr>
            <a:spLocks noGrp="1"/>
          </p:cNvSpPr>
          <p:nvPr>
            <p:ph type="body" sz="quarter" idx="51"/>
          </p:nvPr>
        </p:nvSpPr>
        <p:spPr/>
        <p:txBody>
          <a:bodyPr/>
          <a:lstStyle/>
          <a:p>
            <a:endParaRPr lang="en-IN"/>
          </a:p>
        </p:txBody>
      </p:sp>
      <p:sp>
        <p:nvSpPr>
          <p:cNvPr id="13" name="Text Placeholder 12"/>
          <p:cNvSpPr>
            <a:spLocks noGrp="1"/>
          </p:cNvSpPr>
          <p:nvPr>
            <p:ph type="body" sz="quarter" idx="52"/>
          </p:nvPr>
        </p:nvSpPr>
        <p:spPr/>
        <p:txBody>
          <a:bodyPr/>
          <a:lstStyle/>
          <a:p>
            <a:endParaRPr lang="en-IN"/>
          </a:p>
        </p:txBody>
      </p:sp>
      <p:sp>
        <p:nvSpPr>
          <p:cNvPr id="14" name="Text Placeholder 13"/>
          <p:cNvSpPr>
            <a:spLocks noGrp="1"/>
          </p:cNvSpPr>
          <p:nvPr>
            <p:ph type="body" sz="quarter" idx="53"/>
          </p:nvPr>
        </p:nvSpPr>
        <p:spPr/>
        <p:txBody>
          <a:bodyPr/>
          <a:lstStyle/>
          <a:p>
            <a:endParaRPr lang="en-IN"/>
          </a:p>
        </p:txBody>
      </p:sp>
      <p:sp>
        <p:nvSpPr>
          <p:cNvPr id="15" name="Text Placeholder 14"/>
          <p:cNvSpPr>
            <a:spLocks noGrp="1"/>
          </p:cNvSpPr>
          <p:nvPr>
            <p:ph type="body" sz="quarter" idx="54"/>
          </p:nvPr>
        </p:nvSpPr>
        <p:spPr/>
        <p:txBody>
          <a:bodyPr/>
          <a:lstStyle/>
          <a:p>
            <a:endParaRPr lang="en-IN"/>
          </a:p>
        </p:txBody>
      </p:sp>
      <p:sp>
        <p:nvSpPr>
          <p:cNvPr id="16" name="Text Placeholder 15"/>
          <p:cNvSpPr>
            <a:spLocks noGrp="1"/>
          </p:cNvSpPr>
          <p:nvPr>
            <p:ph type="body" sz="quarter" idx="55"/>
          </p:nvPr>
        </p:nvSpPr>
        <p:spPr/>
        <p:txBody>
          <a:bodyPr/>
          <a:lstStyle/>
          <a:p>
            <a:endParaRPr lang="en-IN"/>
          </a:p>
        </p:txBody>
      </p:sp>
      <p:pic>
        <p:nvPicPr>
          <p:cNvPr id="18" name="Picture 17"/>
          <p:cNvPicPr/>
          <p:nvPr/>
        </p:nvPicPr>
        <p:blipFill>
          <a:blip r:embed="rId2"/>
          <a:stretch>
            <a:fillRect/>
          </a:stretch>
        </p:blipFill>
        <p:spPr>
          <a:xfrm>
            <a:off x="692330" y="1632332"/>
            <a:ext cx="10717307" cy="4010822"/>
          </a:xfrm>
          <a:prstGeom prst="rect">
            <a:avLst/>
          </a:prstGeom>
        </p:spPr>
      </p:pic>
    </p:spTree>
    <p:extLst>
      <p:ext uri="{BB962C8B-B14F-4D97-AF65-F5344CB8AC3E}">
        <p14:creationId xmlns:p14="http://schemas.microsoft.com/office/powerpoint/2010/main" val="3697544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New York City - Demographics</a:t>
            </a:r>
            <a:endParaRPr lang="en-IN" dirty="0"/>
          </a:p>
        </p:txBody>
      </p:sp>
      <p:sp>
        <p:nvSpPr>
          <p:cNvPr id="3" name="Slide Number Placeholder 2"/>
          <p:cNvSpPr>
            <a:spLocks noGrp="1"/>
          </p:cNvSpPr>
          <p:nvPr>
            <p:ph type="sldNum" sz="quarter" idx="12"/>
          </p:nvPr>
        </p:nvSpPr>
        <p:spPr/>
        <p:txBody>
          <a:bodyPr/>
          <a:lstStyle/>
          <a:p>
            <a:fld id="{F470E458-E7C2-4395-B75D-476A174CEE45}" type="slidenum">
              <a:rPr lang="en-US" noProof="0" smtClean="0"/>
              <a:t>7</a:t>
            </a:fld>
            <a:endParaRPr lang="en-US" noProof="0" dirty="0"/>
          </a:p>
        </p:txBody>
      </p:sp>
      <p:sp>
        <p:nvSpPr>
          <p:cNvPr id="4" name="Picture Placeholder 3"/>
          <p:cNvSpPr>
            <a:spLocks noGrp="1"/>
          </p:cNvSpPr>
          <p:nvPr>
            <p:ph type="pic" sz="quarter" idx="24"/>
          </p:nvPr>
        </p:nvSpPr>
        <p:spPr/>
      </p:sp>
      <p:sp>
        <p:nvSpPr>
          <p:cNvPr id="5" name="Picture Placeholder 4"/>
          <p:cNvSpPr>
            <a:spLocks noGrp="1"/>
          </p:cNvSpPr>
          <p:nvPr>
            <p:ph type="pic" sz="quarter" idx="45"/>
          </p:nvPr>
        </p:nvSpPr>
        <p:spPr/>
      </p:sp>
      <p:sp>
        <p:nvSpPr>
          <p:cNvPr id="6" name="Picture Placeholder 5"/>
          <p:cNvSpPr>
            <a:spLocks noGrp="1"/>
          </p:cNvSpPr>
          <p:nvPr>
            <p:ph type="pic" sz="quarter" idx="46"/>
          </p:nvPr>
        </p:nvSpPr>
        <p:spPr/>
      </p:sp>
      <p:sp>
        <p:nvSpPr>
          <p:cNvPr id="7" name="Picture Placeholder 6"/>
          <p:cNvSpPr>
            <a:spLocks noGrp="1"/>
          </p:cNvSpPr>
          <p:nvPr>
            <p:ph type="pic" sz="quarter" idx="47"/>
          </p:nvPr>
        </p:nvSpPr>
        <p:spPr/>
      </p:sp>
      <p:sp>
        <p:nvSpPr>
          <p:cNvPr id="8" name="Subtitle 7"/>
          <p:cNvSpPr>
            <a:spLocks noGrp="1"/>
          </p:cNvSpPr>
          <p:nvPr>
            <p:ph type="subTitle" idx="15"/>
          </p:nvPr>
        </p:nvSpPr>
        <p:spPr/>
        <p:txBody>
          <a:bodyPr/>
          <a:lstStyle/>
          <a:p>
            <a:endParaRPr lang="en-IN"/>
          </a:p>
        </p:txBody>
      </p:sp>
      <p:sp>
        <p:nvSpPr>
          <p:cNvPr id="9" name="Text Placeholder 8"/>
          <p:cNvSpPr>
            <a:spLocks noGrp="1"/>
          </p:cNvSpPr>
          <p:nvPr>
            <p:ph type="body" sz="quarter" idx="48"/>
          </p:nvPr>
        </p:nvSpPr>
        <p:spPr/>
        <p:txBody>
          <a:bodyPr/>
          <a:lstStyle/>
          <a:p>
            <a:endParaRPr lang="en-IN"/>
          </a:p>
        </p:txBody>
      </p:sp>
      <p:sp>
        <p:nvSpPr>
          <p:cNvPr id="10" name="Text Placeholder 9"/>
          <p:cNvSpPr>
            <a:spLocks noGrp="1"/>
          </p:cNvSpPr>
          <p:nvPr>
            <p:ph type="body" sz="quarter" idx="49"/>
          </p:nvPr>
        </p:nvSpPr>
        <p:spPr/>
        <p:txBody>
          <a:bodyPr/>
          <a:lstStyle/>
          <a:p>
            <a:endParaRPr lang="en-IN"/>
          </a:p>
        </p:txBody>
      </p:sp>
      <p:sp>
        <p:nvSpPr>
          <p:cNvPr id="11" name="Text Placeholder 10"/>
          <p:cNvSpPr>
            <a:spLocks noGrp="1"/>
          </p:cNvSpPr>
          <p:nvPr>
            <p:ph type="body" sz="quarter" idx="50"/>
          </p:nvPr>
        </p:nvSpPr>
        <p:spPr/>
        <p:txBody>
          <a:bodyPr/>
          <a:lstStyle/>
          <a:p>
            <a:endParaRPr lang="en-IN"/>
          </a:p>
        </p:txBody>
      </p:sp>
      <p:sp>
        <p:nvSpPr>
          <p:cNvPr id="12" name="Text Placeholder 11"/>
          <p:cNvSpPr>
            <a:spLocks noGrp="1"/>
          </p:cNvSpPr>
          <p:nvPr>
            <p:ph type="body" sz="quarter" idx="51"/>
          </p:nvPr>
        </p:nvSpPr>
        <p:spPr/>
        <p:txBody>
          <a:bodyPr/>
          <a:lstStyle/>
          <a:p>
            <a:endParaRPr lang="en-IN"/>
          </a:p>
        </p:txBody>
      </p:sp>
      <p:sp>
        <p:nvSpPr>
          <p:cNvPr id="13" name="Text Placeholder 12"/>
          <p:cNvSpPr>
            <a:spLocks noGrp="1"/>
          </p:cNvSpPr>
          <p:nvPr>
            <p:ph type="body" sz="quarter" idx="52"/>
          </p:nvPr>
        </p:nvSpPr>
        <p:spPr/>
        <p:txBody>
          <a:bodyPr/>
          <a:lstStyle/>
          <a:p>
            <a:endParaRPr lang="en-IN"/>
          </a:p>
        </p:txBody>
      </p:sp>
      <p:sp>
        <p:nvSpPr>
          <p:cNvPr id="14" name="Text Placeholder 13"/>
          <p:cNvSpPr>
            <a:spLocks noGrp="1"/>
          </p:cNvSpPr>
          <p:nvPr>
            <p:ph type="body" sz="quarter" idx="53"/>
          </p:nvPr>
        </p:nvSpPr>
        <p:spPr/>
        <p:txBody>
          <a:bodyPr/>
          <a:lstStyle/>
          <a:p>
            <a:endParaRPr lang="en-IN"/>
          </a:p>
        </p:txBody>
      </p:sp>
      <p:sp>
        <p:nvSpPr>
          <p:cNvPr id="15" name="Text Placeholder 14"/>
          <p:cNvSpPr>
            <a:spLocks noGrp="1"/>
          </p:cNvSpPr>
          <p:nvPr>
            <p:ph type="body" sz="quarter" idx="54"/>
          </p:nvPr>
        </p:nvSpPr>
        <p:spPr/>
        <p:txBody>
          <a:bodyPr/>
          <a:lstStyle/>
          <a:p>
            <a:endParaRPr lang="en-IN"/>
          </a:p>
        </p:txBody>
      </p:sp>
      <p:sp>
        <p:nvSpPr>
          <p:cNvPr id="16" name="Text Placeholder 15"/>
          <p:cNvSpPr>
            <a:spLocks noGrp="1"/>
          </p:cNvSpPr>
          <p:nvPr>
            <p:ph type="body" sz="quarter" idx="55"/>
          </p:nvPr>
        </p:nvSpPr>
        <p:spPr/>
        <p:txBody>
          <a:bodyPr/>
          <a:lstStyle/>
          <a:p>
            <a:endParaRPr lang="en-IN"/>
          </a:p>
        </p:txBody>
      </p:sp>
      <p:pic>
        <p:nvPicPr>
          <p:cNvPr id="18" name="Picture 17"/>
          <p:cNvPicPr/>
          <p:nvPr/>
        </p:nvPicPr>
        <p:blipFill>
          <a:blip r:embed="rId2"/>
          <a:stretch>
            <a:fillRect/>
          </a:stretch>
        </p:blipFill>
        <p:spPr>
          <a:xfrm>
            <a:off x="692331" y="1632333"/>
            <a:ext cx="10717307" cy="4103688"/>
          </a:xfrm>
          <a:prstGeom prst="rect">
            <a:avLst/>
          </a:prstGeom>
        </p:spPr>
      </p:pic>
    </p:spTree>
    <p:extLst>
      <p:ext uri="{BB962C8B-B14F-4D97-AF65-F5344CB8AC3E}">
        <p14:creationId xmlns:p14="http://schemas.microsoft.com/office/powerpoint/2010/main" val="355111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Popular Cuisines</a:t>
            </a:r>
            <a:endParaRPr lang="en-IN" dirty="0"/>
          </a:p>
        </p:txBody>
      </p:sp>
      <p:sp>
        <p:nvSpPr>
          <p:cNvPr id="3" name="Slide Number Placeholder 2"/>
          <p:cNvSpPr>
            <a:spLocks noGrp="1"/>
          </p:cNvSpPr>
          <p:nvPr>
            <p:ph type="sldNum" sz="quarter" idx="12"/>
          </p:nvPr>
        </p:nvSpPr>
        <p:spPr/>
        <p:txBody>
          <a:bodyPr/>
          <a:lstStyle/>
          <a:p>
            <a:fld id="{F470E458-E7C2-4395-B75D-476A174CEE45}" type="slidenum">
              <a:rPr lang="en-US" noProof="0" smtClean="0"/>
              <a:t>8</a:t>
            </a:fld>
            <a:endParaRPr lang="en-US" noProof="0" dirty="0"/>
          </a:p>
        </p:txBody>
      </p:sp>
      <p:sp>
        <p:nvSpPr>
          <p:cNvPr id="4" name="Picture Placeholder 3"/>
          <p:cNvSpPr>
            <a:spLocks noGrp="1"/>
          </p:cNvSpPr>
          <p:nvPr>
            <p:ph type="pic" sz="quarter" idx="24"/>
          </p:nvPr>
        </p:nvSpPr>
        <p:spPr/>
      </p:sp>
      <p:sp>
        <p:nvSpPr>
          <p:cNvPr id="5" name="Picture Placeholder 4"/>
          <p:cNvSpPr>
            <a:spLocks noGrp="1"/>
          </p:cNvSpPr>
          <p:nvPr>
            <p:ph type="pic" sz="quarter" idx="45"/>
          </p:nvPr>
        </p:nvSpPr>
        <p:spPr/>
      </p:sp>
      <p:sp>
        <p:nvSpPr>
          <p:cNvPr id="6" name="Picture Placeholder 5"/>
          <p:cNvSpPr>
            <a:spLocks noGrp="1"/>
          </p:cNvSpPr>
          <p:nvPr>
            <p:ph type="pic" sz="quarter" idx="46"/>
          </p:nvPr>
        </p:nvSpPr>
        <p:spPr/>
      </p:sp>
      <p:sp>
        <p:nvSpPr>
          <p:cNvPr id="7" name="Picture Placeholder 6"/>
          <p:cNvSpPr>
            <a:spLocks noGrp="1"/>
          </p:cNvSpPr>
          <p:nvPr>
            <p:ph type="pic" sz="quarter" idx="47"/>
          </p:nvPr>
        </p:nvSpPr>
        <p:spPr/>
      </p:sp>
      <p:sp>
        <p:nvSpPr>
          <p:cNvPr id="9" name="Text Placeholder 8"/>
          <p:cNvSpPr>
            <a:spLocks noGrp="1"/>
          </p:cNvSpPr>
          <p:nvPr>
            <p:ph type="body" sz="quarter" idx="48"/>
          </p:nvPr>
        </p:nvSpPr>
        <p:spPr/>
        <p:txBody>
          <a:bodyPr/>
          <a:lstStyle/>
          <a:p>
            <a:endParaRPr lang="en-IN"/>
          </a:p>
        </p:txBody>
      </p:sp>
      <p:sp>
        <p:nvSpPr>
          <p:cNvPr id="10" name="Text Placeholder 9"/>
          <p:cNvSpPr>
            <a:spLocks noGrp="1"/>
          </p:cNvSpPr>
          <p:nvPr>
            <p:ph type="body" sz="quarter" idx="49"/>
          </p:nvPr>
        </p:nvSpPr>
        <p:spPr>
          <a:xfrm>
            <a:off x="1513659" y="2019202"/>
            <a:ext cx="3775075" cy="471503"/>
          </a:xfrm>
        </p:spPr>
        <p:txBody>
          <a:bodyPr/>
          <a:lstStyle/>
          <a:p>
            <a:r>
              <a:rPr lang="en-IN" dirty="0" smtClean="0"/>
              <a:t>NYC </a:t>
            </a:r>
            <a:r>
              <a:rPr lang="en-IN" dirty="0" err="1" smtClean="0"/>
              <a:t>Cusines</a:t>
            </a:r>
            <a:endParaRPr lang="en-IN" dirty="0"/>
          </a:p>
        </p:txBody>
      </p:sp>
      <p:sp>
        <p:nvSpPr>
          <p:cNvPr id="11" name="Text Placeholder 10"/>
          <p:cNvSpPr>
            <a:spLocks noGrp="1"/>
          </p:cNvSpPr>
          <p:nvPr>
            <p:ph type="body" sz="quarter" idx="50"/>
          </p:nvPr>
        </p:nvSpPr>
        <p:spPr/>
        <p:txBody>
          <a:bodyPr/>
          <a:lstStyle/>
          <a:p>
            <a:endParaRPr lang="en-IN"/>
          </a:p>
        </p:txBody>
      </p:sp>
      <p:sp>
        <p:nvSpPr>
          <p:cNvPr id="12" name="Text Placeholder 11"/>
          <p:cNvSpPr>
            <a:spLocks noGrp="1"/>
          </p:cNvSpPr>
          <p:nvPr>
            <p:ph type="body" sz="quarter" idx="51"/>
          </p:nvPr>
        </p:nvSpPr>
        <p:spPr/>
        <p:txBody>
          <a:bodyPr/>
          <a:lstStyle/>
          <a:p>
            <a:endParaRPr lang="en-IN"/>
          </a:p>
        </p:txBody>
      </p:sp>
      <p:sp>
        <p:nvSpPr>
          <p:cNvPr id="13" name="Text Placeholder 12"/>
          <p:cNvSpPr>
            <a:spLocks noGrp="1"/>
          </p:cNvSpPr>
          <p:nvPr>
            <p:ph type="body" sz="quarter" idx="52"/>
          </p:nvPr>
        </p:nvSpPr>
        <p:spPr/>
        <p:txBody>
          <a:bodyPr/>
          <a:lstStyle/>
          <a:p>
            <a:endParaRPr lang="en-IN" dirty="0"/>
          </a:p>
        </p:txBody>
      </p:sp>
      <p:sp>
        <p:nvSpPr>
          <p:cNvPr id="14" name="Text Placeholder 13"/>
          <p:cNvSpPr>
            <a:spLocks noGrp="1"/>
          </p:cNvSpPr>
          <p:nvPr>
            <p:ph type="body" sz="quarter" idx="53"/>
          </p:nvPr>
        </p:nvSpPr>
        <p:spPr>
          <a:xfrm>
            <a:off x="7098875" y="2009787"/>
            <a:ext cx="3775075" cy="343264"/>
          </a:xfrm>
        </p:spPr>
        <p:txBody>
          <a:bodyPr/>
          <a:lstStyle/>
          <a:p>
            <a:r>
              <a:rPr lang="en-IN" dirty="0" smtClean="0"/>
              <a:t>Brooklyn Cuisine</a:t>
            </a:r>
            <a:endParaRPr lang="en-IN" dirty="0"/>
          </a:p>
        </p:txBody>
      </p:sp>
      <p:sp>
        <p:nvSpPr>
          <p:cNvPr id="15" name="Text Placeholder 14"/>
          <p:cNvSpPr>
            <a:spLocks noGrp="1"/>
          </p:cNvSpPr>
          <p:nvPr>
            <p:ph type="body" sz="quarter" idx="54"/>
          </p:nvPr>
        </p:nvSpPr>
        <p:spPr/>
        <p:txBody>
          <a:bodyPr/>
          <a:lstStyle/>
          <a:p>
            <a:endParaRPr lang="en-IN"/>
          </a:p>
        </p:txBody>
      </p:sp>
      <p:sp>
        <p:nvSpPr>
          <p:cNvPr id="16" name="Text Placeholder 15"/>
          <p:cNvSpPr>
            <a:spLocks noGrp="1"/>
          </p:cNvSpPr>
          <p:nvPr>
            <p:ph type="body" sz="quarter" idx="55"/>
          </p:nvPr>
        </p:nvSpPr>
        <p:spPr/>
        <p:txBody>
          <a:bodyPr/>
          <a:lstStyle/>
          <a:p>
            <a:endParaRPr lang="en-IN"/>
          </a:p>
        </p:txBody>
      </p:sp>
      <p:pic>
        <p:nvPicPr>
          <p:cNvPr id="18" name="Picture 17"/>
          <p:cNvPicPr/>
          <p:nvPr/>
        </p:nvPicPr>
        <p:blipFill>
          <a:blip r:embed="rId2"/>
          <a:stretch>
            <a:fillRect/>
          </a:stretch>
        </p:blipFill>
        <p:spPr>
          <a:xfrm>
            <a:off x="6362384" y="2677948"/>
            <a:ext cx="5047254" cy="2634633"/>
          </a:xfrm>
          <a:prstGeom prst="rect">
            <a:avLst/>
          </a:prstGeom>
        </p:spPr>
      </p:pic>
      <p:pic>
        <p:nvPicPr>
          <p:cNvPr id="19" name="Picture 18"/>
          <p:cNvPicPr/>
          <p:nvPr/>
        </p:nvPicPr>
        <p:blipFill>
          <a:blip r:embed="rId3"/>
          <a:stretch>
            <a:fillRect/>
          </a:stretch>
        </p:blipFill>
        <p:spPr>
          <a:xfrm>
            <a:off x="728574" y="2677948"/>
            <a:ext cx="5155565" cy="2705100"/>
          </a:xfrm>
          <a:prstGeom prst="rect">
            <a:avLst/>
          </a:prstGeom>
        </p:spPr>
      </p:pic>
    </p:spTree>
    <p:extLst>
      <p:ext uri="{BB962C8B-B14F-4D97-AF65-F5344CB8AC3E}">
        <p14:creationId xmlns:p14="http://schemas.microsoft.com/office/powerpoint/2010/main" val="4159248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Popular Cuisines…</a:t>
            </a:r>
            <a:endParaRPr lang="en-IN" dirty="0"/>
          </a:p>
        </p:txBody>
      </p:sp>
      <p:sp>
        <p:nvSpPr>
          <p:cNvPr id="3" name="Slide Number Placeholder 2"/>
          <p:cNvSpPr>
            <a:spLocks noGrp="1"/>
          </p:cNvSpPr>
          <p:nvPr>
            <p:ph type="sldNum" sz="quarter" idx="12"/>
          </p:nvPr>
        </p:nvSpPr>
        <p:spPr/>
        <p:txBody>
          <a:bodyPr/>
          <a:lstStyle/>
          <a:p>
            <a:fld id="{F470E458-E7C2-4395-B75D-476A174CEE45}" type="slidenum">
              <a:rPr lang="en-US" noProof="0" smtClean="0"/>
              <a:t>9</a:t>
            </a:fld>
            <a:endParaRPr lang="en-US" noProof="0" dirty="0"/>
          </a:p>
        </p:txBody>
      </p:sp>
      <p:sp>
        <p:nvSpPr>
          <p:cNvPr id="4" name="Picture Placeholder 3"/>
          <p:cNvSpPr>
            <a:spLocks noGrp="1"/>
          </p:cNvSpPr>
          <p:nvPr>
            <p:ph type="pic" sz="quarter" idx="24"/>
          </p:nvPr>
        </p:nvSpPr>
        <p:spPr/>
      </p:sp>
      <p:sp>
        <p:nvSpPr>
          <p:cNvPr id="5" name="Picture Placeholder 4"/>
          <p:cNvSpPr>
            <a:spLocks noGrp="1"/>
          </p:cNvSpPr>
          <p:nvPr>
            <p:ph type="pic" sz="quarter" idx="45"/>
          </p:nvPr>
        </p:nvSpPr>
        <p:spPr/>
      </p:sp>
      <p:sp>
        <p:nvSpPr>
          <p:cNvPr id="6" name="Picture Placeholder 5"/>
          <p:cNvSpPr>
            <a:spLocks noGrp="1"/>
          </p:cNvSpPr>
          <p:nvPr>
            <p:ph type="pic" sz="quarter" idx="46"/>
          </p:nvPr>
        </p:nvSpPr>
        <p:spPr/>
      </p:sp>
      <p:sp>
        <p:nvSpPr>
          <p:cNvPr id="7" name="Picture Placeholder 6"/>
          <p:cNvSpPr>
            <a:spLocks noGrp="1"/>
          </p:cNvSpPr>
          <p:nvPr>
            <p:ph type="pic" sz="quarter" idx="47"/>
          </p:nvPr>
        </p:nvSpPr>
        <p:spPr/>
      </p:sp>
      <p:sp>
        <p:nvSpPr>
          <p:cNvPr id="9" name="Text Placeholder 8"/>
          <p:cNvSpPr>
            <a:spLocks noGrp="1"/>
          </p:cNvSpPr>
          <p:nvPr>
            <p:ph type="body" sz="quarter" idx="48"/>
          </p:nvPr>
        </p:nvSpPr>
        <p:spPr/>
        <p:txBody>
          <a:bodyPr/>
          <a:lstStyle/>
          <a:p>
            <a:endParaRPr lang="en-IN"/>
          </a:p>
        </p:txBody>
      </p:sp>
      <p:sp>
        <p:nvSpPr>
          <p:cNvPr id="10" name="Text Placeholder 9"/>
          <p:cNvSpPr>
            <a:spLocks noGrp="1"/>
          </p:cNvSpPr>
          <p:nvPr>
            <p:ph type="body" sz="quarter" idx="49"/>
          </p:nvPr>
        </p:nvSpPr>
        <p:spPr>
          <a:xfrm>
            <a:off x="1355719" y="1792038"/>
            <a:ext cx="3775075" cy="402591"/>
          </a:xfrm>
        </p:spPr>
        <p:txBody>
          <a:bodyPr/>
          <a:lstStyle/>
          <a:p>
            <a:r>
              <a:rPr lang="en-IN" dirty="0" smtClean="0"/>
              <a:t>Manhattan Cuisines</a:t>
            </a:r>
            <a:endParaRPr lang="en-IN" dirty="0"/>
          </a:p>
        </p:txBody>
      </p:sp>
      <p:sp>
        <p:nvSpPr>
          <p:cNvPr id="11" name="Text Placeholder 10"/>
          <p:cNvSpPr>
            <a:spLocks noGrp="1"/>
          </p:cNvSpPr>
          <p:nvPr>
            <p:ph type="body" sz="quarter" idx="50"/>
          </p:nvPr>
        </p:nvSpPr>
        <p:spPr/>
        <p:txBody>
          <a:bodyPr/>
          <a:lstStyle/>
          <a:p>
            <a:endParaRPr lang="en-IN"/>
          </a:p>
        </p:txBody>
      </p:sp>
      <p:sp>
        <p:nvSpPr>
          <p:cNvPr id="12" name="Text Placeholder 11"/>
          <p:cNvSpPr>
            <a:spLocks noGrp="1"/>
          </p:cNvSpPr>
          <p:nvPr>
            <p:ph type="body" sz="quarter" idx="51"/>
          </p:nvPr>
        </p:nvSpPr>
        <p:spPr/>
        <p:txBody>
          <a:bodyPr/>
          <a:lstStyle/>
          <a:p>
            <a:endParaRPr lang="en-IN"/>
          </a:p>
        </p:txBody>
      </p:sp>
      <p:sp>
        <p:nvSpPr>
          <p:cNvPr id="13" name="Text Placeholder 12"/>
          <p:cNvSpPr>
            <a:spLocks noGrp="1"/>
          </p:cNvSpPr>
          <p:nvPr>
            <p:ph type="body" sz="quarter" idx="52"/>
          </p:nvPr>
        </p:nvSpPr>
        <p:spPr/>
        <p:txBody>
          <a:bodyPr/>
          <a:lstStyle/>
          <a:p>
            <a:endParaRPr lang="en-IN"/>
          </a:p>
        </p:txBody>
      </p:sp>
      <p:sp>
        <p:nvSpPr>
          <p:cNvPr id="14" name="Text Placeholder 13"/>
          <p:cNvSpPr>
            <a:spLocks noGrp="1"/>
          </p:cNvSpPr>
          <p:nvPr>
            <p:ph type="body" sz="quarter" idx="53"/>
          </p:nvPr>
        </p:nvSpPr>
        <p:spPr>
          <a:xfrm>
            <a:off x="7017230" y="1870573"/>
            <a:ext cx="3775075" cy="343264"/>
          </a:xfrm>
        </p:spPr>
        <p:txBody>
          <a:bodyPr/>
          <a:lstStyle/>
          <a:p>
            <a:r>
              <a:rPr lang="en-IN" dirty="0" smtClean="0"/>
              <a:t>Queens Cuisines</a:t>
            </a:r>
            <a:endParaRPr lang="en-IN" dirty="0"/>
          </a:p>
        </p:txBody>
      </p:sp>
      <p:sp>
        <p:nvSpPr>
          <p:cNvPr id="15" name="Text Placeholder 14"/>
          <p:cNvSpPr>
            <a:spLocks noGrp="1"/>
          </p:cNvSpPr>
          <p:nvPr>
            <p:ph type="body" sz="quarter" idx="54"/>
          </p:nvPr>
        </p:nvSpPr>
        <p:spPr/>
        <p:txBody>
          <a:bodyPr/>
          <a:lstStyle/>
          <a:p>
            <a:endParaRPr lang="en-IN"/>
          </a:p>
        </p:txBody>
      </p:sp>
      <p:sp>
        <p:nvSpPr>
          <p:cNvPr id="16" name="Text Placeholder 15"/>
          <p:cNvSpPr>
            <a:spLocks noGrp="1"/>
          </p:cNvSpPr>
          <p:nvPr>
            <p:ph type="body" sz="quarter" idx="55"/>
          </p:nvPr>
        </p:nvSpPr>
        <p:spPr/>
        <p:txBody>
          <a:bodyPr/>
          <a:lstStyle/>
          <a:p>
            <a:endParaRPr lang="en-IN"/>
          </a:p>
        </p:txBody>
      </p:sp>
      <p:pic>
        <p:nvPicPr>
          <p:cNvPr id="18" name="Picture 17"/>
          <p:cNvPicPr/>
          <p:nvPr/>
        </p:nvPicPr>
        <p:blipFill>
          <a:blip r:embed="rId2"/>
          <a:stretch>
            <a:fillRect/>
          </a:stretch>
        </p:blipFill>
        <p:spPr>
          <a:xfrm>
            <a:off x="741051" y="2547286"/>
            <a:ext cx="5354955" cy="3090011"/>
          </a:xfrm>
          <a:prstGeom prst="rect">
            <a:avLst/>
          </a:prstGeom>
        </p:spPr>
      </p:pic>
      <p:pic>
        <p:nvPicPr>
          <p:cNvPr id="19" name="Picture 18"/>
          <p:cNvPicPr/>
          <p:nvPr/>
        </p:nvPicPr>
        <p:blipFill>
          <a:blip r:embed="rId3"/>
          <a:stretch>
            <a:fillRect/>
          </a:stretch>
        </p:blipFill>
        <p:spPr>
          <a:xfrm>
            <a:off x="6407403" y="2547285"/>
            <a:ext cx="4646930" cy="3090012"/>
          </a:xfrm>
          <a:prstGeom prst="rect">
            <a:avLst/>
          </a:prstGeom>
        </p:spPr>
      </p:pic>
    </p:spTree>
    <p:extLst>
      <p:ext uri="{BB962C8B-B14F-4D97-AF65-F5344CB8AC3E}">
        <p14:creationId xmlns:p14="http://schemas.microsoft.com/office/powerpoint/2010/main" val="476475710"/>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6_Restaurant pitch deck_AAS_v5" id="{8177B436-B2DB-4F15-B992-5A4452FF1273}" vid="{ACBB9CD5-D3C7-4B74-9E01-7D9949625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D81ADB-A44A-4FB2-B0CC-58F0879A853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40FF4BD-2C4F-4AE3-AE8E-A711B32C767C}">
  <ds:schemaRefs>
    <ds:schemaRef ds:uri="http://schemas.microsoft.com/sharepoint/v3/contenttype/forms"/>
  </ds:schemaRefs>
</ds:datastoreItem>
</file>

<file path=customXml/itemProps3.xml><?xml version="1.0" encoding="utf-8"?>
<ds:datastoreItem xmlns:ds="http://schemas.openxmlformats.org/officeDocument/2006/customXml" ds:itemID="{722B8795-896F-4831-ACEF-3917CDD27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Restaurant pitch deck</Template>
  <TotalTime>0</TotalTime>
  <Words>655</Words>
  <Application>Microsoft Office PowerPoint</Application>
  <PresentationFormat>Widescreen</PresentationFormat>
  <Paragraphs>97</Paragraphs>
  <Slides>17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Adobe Garamond Pro</vt:lpstr>
      <vt:lpstr>Arial</vt:lpstr>
      <vt:lpstr>Calibri</vt:lpstr>
      <vt:lpstr>Segoe UI</vt:lpstr>
      <vt:lpstr>Office Theme</vt:lpstr>
      <vt:lpstr>New Restaurant in New York City</vt:lpstr>
      <vt:lpstr>Introduction</vt:lpstr>
      <vt:lpstr>PROBLEM</vt:lpstr>
      <vt:lpstr>Data Overview</vt:lpstr>
      <vt:lpstr>Methodology</vt:lpstr>
      <vt:lpstr>New York City Population</vt:lpstr>
      <vt:lpstr>New York City - Demographics</vt:lpstr>
      <vt:lpstr>Popular Cuisines</vt:lpstr>
      <vt:lpstr>Popular Cuisines…</vt:lpstr>
      <vt:lpstr>Neighbourhood and Venue</vt:lpstr>
      <vt:lpstr>Neighbourhood and Venue</vt:lpstr>
      <vt:lpstr>Farmer Market</vt:lpstr>
      <vt:lpstr>Clustering</vt:lpstr>
      <vt:lpstr>Clustering</vt:lpstr>
      <vt:lpstr>Discussion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2019-05-24T14:55:30Z</dcterms:created>
  <dcterms:modified xsi:type="dcterms:W3CDTF">2019-05-24T16:15:15Z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